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  <p:sldId id="259" r:id="rId3"/>
    <p:sldId id="261" r:id="rId4"/>
    <p:sldId id="260" r:id="rId5"/>
    <p:sldId id="276" r:id="rId6"/>
    <p:sldId id="277" r:id="rId7"/>
    <p:sldId id="287" r:id="rId8"/>
    <p:sldId id="284" r:id="rId9"/>
    <p:sldId id="283" r:id="rId10"/>
    <p:sldId id="278" r:id="rId11"/>
    <p:sldId id="279" r:id="rId12"/>
    <p:sldId id="280" r:id="rId13"/>
    <p:sldId id="281" r:id="rId14"/>
    <p:sldId id="282" r:id="rId15"/>
    <p:sldId id="286" r:id="rId16"/>
    <p:sldId id="288" r:id="rId1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  <a:srgbClr val="C3D6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5" autoAdjust="0"/>
    <p:restoredTop sz="94624" autoAdjust="0"/>
  </p:normalViewPr>
  <p:slideViewPr>
    <p:cSldViewPr>
      <p:cViewPr>
        <p:scale>
          <a:sx n="100" d="100"/>
          <a:sy n="100" d="100"/>
        </p:scale>
        <p:origin x="-159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12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8385-61FE-4724-B6CA-08D1B7A1A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673B6-2C02-4317-BEF7-11D16CF6F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D6E82-D4E9-4FFB-B735-167CFE1E0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C36F-A91D-46CE-8A80-54A25B6B6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C729E-7DBE-429D-B1D7-0F5A4AEC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AC38A-A0CD-45E8-95BE-160F26C60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55C95-6D5A-47F5-A3EA-47CE38E1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E75E5-90B5-4331-AE9B-B605541D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3EBEA-DC01-4F2E-8360-57701102D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A62B-7A30-42FB-A79C-CB858D86F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BF54-D63E-4B33-A2A7-A315103FA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CEA8A1C-7D86-4080-B732-3980AEED5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331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pn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916238" y="620713"/>
            <a:ext cx="377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Pojam stresa i deformacije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447800" y="1628775"/>
            <a:ext cx="164465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YuHelvetica" charset="0"/>
              </a:rPr>
              <a:t>Tektonske sile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556125" y="1628775"/>
            <a:ext cx="78105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YuHelvetica" charset="0"/>
              </a:rPr>
              <a:t>Stena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934200" y="1628775"/>
            <a:ext cx="1403350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YuHelvetica" charset="0"/>
              </a:rPr>
              <a:t>Deformacija</a:t>
            </a:r>
          </a:p>
        </p:txBody>
      </p:sp>
      <p:cxnSp>
        <p:nvCxnSpPr>
          <p:cNvPr id="92166" name="AutoShape 6"/>
          <p:cNvCxnSpPr>
            <a:cxnSpLocks noChangeShapeType="1"/>
            <a:stCxn id="92163" idx="3"/>
            <a:endCxn id="92164" idx="1"/>
          </p:cNvCxnSpPr>
          <p:nvPr/>
        </p:nvCxnSpPr>
        <p:spPr bwMode="auto">
          <a:xfrm>
            <a:off x="3092450" y="1812925"/>
            <a:ext cx="1463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167" name="AutoShape 7"/>
          <p:cNvCxnSpPr>
            <a:cxnSpLocks noChangeShapeType="1"/>
            <a:stCxn id="92164" idx="3"/>
            <a:endCxn id="92165" idx="1"/>
          </p:cNvCxnSpPr>
          <p:nvPr/>
        </p:nvCxnSpPr>
        <p:spPr bwMode="auto">
          <a:xfrm>
            <a:off x="5337175" y="1812925"/>
            <a:ext cx="1597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92168" name="Object 8"/>
          <p:cNvGraphicFramePr>
            <a:graphicFrameLocks noChangeAspect="1"/>
          </p:cNvGraphicFramePr>
          <p:nvPr/>
        </p:nvGraphicFramePr>
        <p:xfrm>
          <a:off x="1187450" y="2349500"/>
          <a:ext cx="7315200" cy="4508500"/>
        </p:xfrm>
        <a:graphic>
          <a:graphicData uri="http://schemas.openxmlformats.org/presentationml/2006/ole">
            <p:oleObj spid="_x0000_s1026" name="Document" r:id="rId3" imgW="6068012" imgH="3922596" progId="Word.Document.8">
              <p:embed/>
            </p:oleObj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 autoUpdateAnimBg="0"/>
      <p:bldP spid="92164" grpId="0" animBg="1" autoUpdateAnimBg="0"/>
      <p:bldP spid="9216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6" descr="stressplane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  <a:grayscl/>
          </a:blip>
          <a:srcRect t="1437"/>
          <a:stretch>
            <a:fillRect/>
          </a:stretch>
        </p:blipFill>
        <p:spPr bwMode="auto">
          <a:xfrm>
            <a:off x="2916238" y="1628775"/>
            <a:ext cx="4319587" cy="3032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611188" y="593725"/>
            <a:ext cx="82819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l"/>
            <a:r>
              <a:rPr lang="sr-Latn-CS">
                <a:ea typeface="Times New Roman" pitchFamily="18" charset="0"/>
                <a:cs typeface="Verdana" pitchFamily="34" charset="0"/>
              </a:rPr>
              <a:t>Stres u nekom relativno homogenom području se može razložiti na više komponenti. Ako deluje na neku ravan on se može razložiti na tri osnovne komponente.</a:t>
            </a:r>
            <a:endParaRPr lang="en-US">
              <a:ea typeface="Times New Roman" pitchFamily="18" charset="0"/>
              <a:cs typeface="Verdana" pitchFamily="34" charset="0"/>
            </a:endParaRPr>
          </a:p>
          <a:p>
            <a:pPr indent="457200" algn="l"/>
            <a:endParaRPr lang="en-US">
              <a:ea typeface="Times New Roman" pitchFamily="18" charset="0"/>
              <a:cs typeface="Verdana" pitchFamily="34" charset="0"/>
            </a:endParaRPr>
          </a:p>
        </p:txBody>
      </p:sp>
      <p:graphicFrame>
        <p:nvGraphicFramePr>
          <p:cNvPr id="8194" name="Object 14"/>
          <p:cNvGraphicFramePr>
            <a:graphicFrameLocks noChangeAspect="1"/>
          </p:cNvGraphicFramePr>
          <p:nvPr/>
        </p:nvGraphicFramePr>
        <p:xfrm>
          <a:off x="5076825" y="4868863"/>
          <a:ext cx="379413" cy="433387"/>
        </p:xfrm>
        <a:graphic>
          <a:graphicData uri="http://schemas.openxmlformats.org/presentationml/2006/ole">
            <p:oleObj spid="_x0000_s8194" name="Equation" r:id="rId4" imgW="203112" imgH="228501" progId="Equation.3">
              <p:embed/>
            </p:oleObj>
          </a:graphicData>
        </a:graphic>
      </p:graphicFrame>
      <p:graphicFrame>
        <p:nvGraphicFramePr>
          <p:cNvPr id="8195" name="Object 13"/>
          <p:cNvGraphicFramePr>
            <a:graphicFrameLocks noChangeAspect="1"/>
          </p:cNvGraphicFramePr>
          <p:nvPr/>
        </p:nvGraphicFramePr>
        <p:xfrm>
          <a:off x="6084888" y="5516563"/>
          <a:ext cx="303212" cy="436562"/>
        </p:xfrm>
        <a:graphic>
          <a:graphicData uri="http://schemas.openxmlformats.org/presentationml/2006/ole">
            <p:oleObj spid="_x0000_s8195" name="Equation" r:id="rId5" imgW="152268" imgH="215713" progId="Equation.3">
              <p:embed/>
            </p:oleObj>
          </a:graphicData>
        </a:graphic>
      </p:graphicFrame>
      <p:graphicFrame>
        <p:nvGraphicFramePr>
          <p:cNvPr id="8196" name="Object 12"/>
          <p:cNvGraphicFramePr>
            <a:graphicFrameLocks noChangeAspect="1"/>
          </p:cNvGraphicFramePr>
          <p:nvPr/>
        </p:nvGraphicFramePr>
        <p:xfrm>
          <a:off x="6661150" y="5516563"/>
          <a:ext cx="322263" cy="436562"/>
        </p:xfrm>
        <a:graphic>
          <a:graphicData uri="http://schemas.openxmlformats.org/presentationml/2006/ole">
            <p:oleObj spid="_x0000_s8196" name="Equation" r:id="rId6" imgW="164880" imgH="215640" progId="Equation.3">
              <p:embed/>
            </p:oleObj>
          </a:graphicData>
        </a:graphic>
      </p:graphicFrame>
      <p:sp>
        <p:nvSpPr>
          <p:cNvPr id="8199" name="Rectangle 15"/>
          <p:cNvSpPr>
            <a:spLocks noChangeArrowheads="1"/>
          </p:cNvSpPr>
          <p:nvPr/>
        </p:nvSpPr>
        <p:spPr bwMode="auto">
          <a:xfrm>
            <a:off x="755650" y="4941888"/>
            <a:ext cx="3954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r-Latn-CS">
                <a:ea typeface="Times New Roman" pitchFamily="18" charset="0"/>
                <a:cs typeface="Verdana" pitchFamily="34" charset="0"/>
              </a:rPr>
              <a:t>Prva komponenta je </a:t>
            </a:r>
            <a:r>
              <a:rPr lang="sr-Latn-CS" b="1" i="1" u="sng">
                <a:solidFill>
                  <a:srgbClr val="FF0000"/>
                </a:solidFill>
                <a:ea typeface="Times New Roman" pitchFamily="18" charset="0"/>
                <a:cs typeface="Verdana" pitchFamily="34" charset="0"/>
              </a:rPr>
              <a:t>normalni stres </a:t>
            </a:r>
          </a:p>
        </p:txBody>
      </p:sp>
      <p:sp>
        <p:nvSpPr>
          <p:cNvPr id="8200" name="Rectangle 16"/>
          <p:cNvSpPr>
            <a:spLocks noChangeArrowheads="1"/>
          </p:cNvSpPr>
          <p:nvPr/>
        </p:nvSpPr>
        <p:spPr bwMode="auto">
          <a:xfrm>
            <a:off x="717550" y="5589588"/>
            <a:ext cx="7094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>
                <a:ea typeface="Times New Roman" pitchFamily="18" charset="0"/>
                <a:cs typeface="Verdana" pitchFamily="34" charset="0"/>
              </a:rPr>
              <a:t>D</a:t>
            </a:r>
            <a:r>
              <a:rPr lang="sr-Latn-CS">
                <a:ea typeface="Times New Roman" pitchFamily="18" charset="0"/>
                <a:cs typeface="Verdana" pitchFamily="34" charset="0"/>
              </a:rPr>
              <a:t>ruge dve </a:t>
            </a:r>
            <a:r>
              <a:rPr lang="en-US">
                <a:ea typeface="Times New Roman" pitchFamily="18" charset="0"/>
                <a:cs typeface="Verdana" pitchFamily="34" charset="0"/>
              </a:rPr>
              <a:t>komponente čine </a:t>
            </a:r>
            <a:r>
              <a:rPr lang="en-US" b="1" i="1" u="sng">
                <a:solidFill>
                  <a:srgbClr val="FF0000"/>
                </a:solidFill>
                <a:ea typeface="Times New Roman" pitchFamily="18" charset="0"/>
                <a:cs typeface="Verdana" pitchFamily="34" charset="0"/>
              </a:rPr>
              <a:t>tangencijalni stres</a:t>
            </a:r>
            <a:r>
              <a:rPr lang="en-US">
                <a:ea typeface="Times New Roman" pitchFamily="18" charset="0"/>
                <a:cs typeface="Verdana" pitchFamily="34" charset="0"/>
              </a:rPr>
              <a:t>   </a:t>
            </a:r>
            <a:r>
              <a:rPr lang="sr-Latn-CS">
                <a:ea typeface="Times New Roman" pitchFamily="18" charset="0"/>
                <a:cs typeface="Verdana" pitchFamily="34" charset="0"/>
              </a:rPr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1547813" y="836613"/>
            <a:ext cx="620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sr-Latn-CS" sz="2400">
                <a:solidFill>
                  <a:srgbClr val="FF3300"/>
                </a:solidFill>
              </a:rPr>
              <a:t>Stres tenzor u trodimenzionalnom prostoru  </a:t>
            </a:r>
            <a:r>
              <a:rPr lang="en-US" sz="24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827088" y="1555750"/>
            <a:ext cx="79200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sr-Latn-CS"/>
              <a:t>Veličinu stresa koji deluje na tri međusobom upravne ravni definisane svojim položajem u troosnom cartesian-skom koordinatnom sitemu (x,y, z) je tako moguće izračunati ako su u posmatranoj tački poznate magnitude stresa, odnosno vrednosti komponenti stresa  u tim ravnima. </a:t>
            </a:r>
          </a:p>
        </p:txBody>
      </p:sp>
      <p:pic>
        <p:nvPicPr>
          <p:cNvPr id="17412" name="Picture 11" descr="slika12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grayscl/>
          </a:blip>
          <a:srcRect l="3123" t="3917" r="6235" b="5948"/>
          <a:stretch>
            <a:fillRect/>
          </a:stretch>
        </p:blipFill>
        <p:spPr bwMode="auto">
          <a:xfrm>
            <a:off x="2484438" y="3141663"/>
            <a:ext cx="424815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Group 2"/>
          <p:cNvGrpSpPr>
            <a:grpSpLocks/>
          </p:cNvGrpSpPr>
          <p:nvPr/>
        </p:nvGrpSpPr>
        <p:grpSpPr bwMode="auto">
          <a:xfrm>
            <a:off x="577850" y="5661025"/>
            <a:ext cx="681038" cy="635000"/>
            <a:chOff x="1797" y="3009"/>
            <a:chExt cx="550" cy="495"/>
          </a:xfrm>
        </p:grpSpPr>
        <p:sp>
          <p:nvSpPr>
            <p:cNvPr id="9252" name="Freeform 3"/>
            <p:cNvSpPr>
              <a:spLocks/>
            </p:cNvSpPr>
            <p:nvPr/>
          </p:nvSpPr>
          <p:spPr bwMode="auto">
            <a:xfrm>
              <a:off x="1797" y="3292"/>
              <a:ext cx="142" cy="120"/>
            </a:xfrm>
            <a:custGeom>
              <a:avLst/>
              <a:gdLst>
                <a:gd name="T0" fmla="*/ 56 w 142"/>
                <a:gd name="T1" fmla="*/ 79 h 120"/>
                <a:gd name="T2" fmla="*/ 0 w 142"/>
                <a:gd name="T3" fmla="*/ 120 h 120"/>
                <a:gd name="T4" fmla="*/ 99 w 142"/>
                <a:gd name="T5" fmla="*/ 0 h 120"/>
                <a:gd name="T6" fmla="*/ 99 w 142"/>
                <a:gd name="T7" fmla="*/ 3 h 120"/>
                <a:gd name="T8" fmla="*/ 99 w 142"/>
                <a:gd name="T9" fmla="*/ 6 h 120"/>
                <a:gd name="T10" fmla="*/ 99 w 142"/>
                <a:gd name="T11" fmla="*/ 9 h 120"/>
                <a:gd name="T12" fmla="*/ 99 w 142"/>
                <a:gd name="T13" fmla="*/ 12 h 120"/>
                <a:gd name="T14" fmla="*/ 99 w 142"/>
                <a:gd name="T15" fmla="*/ 15 h 120"/>
                <a:gd name="T16" fmla="*/ 99 w 142"/>
                <a:gd name="T17" fmla="*/ 19 h 120"/>
                <a:gd name="T18" fmla="*/ 99 w 142"/>
                <a:gd name="T19" fmla="*/ 22 h 120"/>
                <a:gd name="T20" fmla="*/ 99 w 142"/>
                <a:gd name="T21" fmla="*/ 25 h 120"/>
                <a:gd name="T22" fmla="*/ 102 w 142"/>
                <a:gd name="T23" fmla="*/ 28 h 120"/>
                <a:gd name="T24" fmla="*/ 102 w 142"/>
                <a:gd name="T25" fmla="*/ 31 h 120"/>
                <a:gd name="T26" fmla="*/ 105 w 142"/>
                <a:gd name="T27" fmla="*/ 34 h 120"/>
                <a:gd name="T28" fmla="*/ 105 w 142"/>
                <a:gd name="T29" fmla="*/ 38 h 120"/>
                <a:gd name="T30" fmla="*/ 105 w 142"/>
                <a:gd name="T31" fmla="*/ 41 h 120"/>
                <a:gd name="T32" fmla="*/ 108 w 142"/>
                <a:gd name="T33" fmla="*/ 41 h 120"/>
                <a:gd name="T34" fmla="*/ 108 w 142"/>
                <a:gd name="T35" fmla="*/ 44 h 120"/>
                <a:gd name="T36" fmla="*/ 111 w 142"/>
                <a:gd name="T37" fmla="*/ 44 h 120"/>
                <a:gd name="T38" fmla="*/ 111 w 142"/>
                <a:gd name="T39" fmla="*/ 47 h 120"/>
                <a:gd name="T40" fmla="*/ 114 w 142"/>
                <a:gd name="T41" fmla="*/ 50 h 120"/>
                <a:gd name="T42" fmla="*/ 117 w 142"/>
                <a:gd name="T43" fmla="*/ 53 h 120"/>
                <a:gd name="T44" fmla="*/ 120 w 142"/>
                <a:gd name="T45" fmla="*/ 53 h 120"/>
                <a:gd name="T46" fmla="*/ 120 w 142"/>
                <a:gd name="T47" fmla="*/ 57 h 120"/>
                <a:gd name="T48" fmla="*/ 124 w 142"/>
                <a:gd name="T49" fmla="*/ 57 h 120"/>
                <a:gd name="T50" fmla="*/ 127 w 142"/>
                <a:gd name="T51" fmla="*/ 60 h 120"/>
                <a:gd name="T52" fmla="*/ 130 w 142"/>
                <a:gd name="T53" fmla="*/ 60 h 120"/>
                <a:gd name="T54" fmla="*/ 133 w 142"/>
                <a:gd name="T55" fmla="*/ 60 h 120"/>
                <a:gd name="T56" fmla="*/ 133 w 142"/>
                <a:gd name="T57" fmla="*/ 63 h 120"/>
                <a:gd name="T58" fmla="*/ 136 w 142"/>
                <a:gd name="T59" fmla="*/ 63 h 120"/>
                <a:gd name="T60" fmla="*/ 139 w 142"/>
                <a:gd name="T61" fmla="*/ 63 h 120"/>
                <a:gd name="T62" fmla="*/ 142 w 142"/>
                <a:gd name="T63" fmla="*/ 66 h 120"/>
                <a:gd name="T64" fmla="*/ 0 w 142"/>
                <a:gd name="T65" fmla="*/ 120 h 120"/>
                <a:gd name="T66" fmla="*/ 56 w 142"/>
                <a:gd name="T67" fmla="*/ 79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2"/>
                <a:gd name="T103" fmla="*/ 0 h 120"/>
                <a:gd name="T104" fmla="*/ 142 w 14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2" h="120">
                  <a:moveTo>
                    <a:pt x="56" y="79"/>
                  </a:moveTo>
                  <a:lnTo>
                    <a:pt x="0" y="120"/>
                  </a:lnTo>
                  <a:lnTo>
                    <a:pt x="99" y="0"/>
                  </a:lnTo>
                  <a:lnTo>
                    <a:pt x="99" y="3"/>
                  </a:lnTo>
                  <a:lnTo>
                    <a:pt x="99" y="6"/>
                  </a:lnTo>
                  <a:lnTo>
                    <a:pt x="99" y="9"/>
                  </a:lnTo>
                  <a:lnTo>
                    <a:pt x="99" y="12"/>
                  </a:lnTo>
                  <a:lnTo>
                    <a:pt x="99" y="15"/>
                  </a:lnTo>
                  <a:lnTo>
                    <a:pt x="99" y="19"/>
                  </a:lnTo>
                  <a:lnTo>
                    <a:pt x="99" y="22"/>
                  </a:lnTo>
                  <a:lnTo>
                    <a:pt x="99" y="25"/>
                  </a:lnTo>
                  <a:lnTo>
                    <a:pt x="102" y="28"/>
                  </a:lnTo>
                  <a:lnTo>
                    <a:pt x="102" y="31"/>
                  </a:lnTo>
                  <a:lnTo>
                    <a:pt x="105" y="34"/>
                  </a:lnTo>
                  <a:lnTo>
                    <a:pt x="105" y="38"/>
                  </a:lnTo>
                  <a:lnTo>
                    <a:pt x="105" y="41"/>
                  </a:lnTo>
                  <a:lnTo>
                    <a:pt x="108" y="41"/>
                  </a:lnTo>
                  <a:lnTo>
                    <a:pt x="108" y="44"/>
                  </a:lnTo>
                  <a:lnTo>
                    <a:pt x="111" y="44"/>
                  </a:lnTo>
                  <a:lnTo>
                    <a:pt x="111" y="47"/>
                  </a:lnTo>
                  <a:lnTo>
                    <a:pt x="114" y="50"/>
                  </a:lnTo>
                  <a:lnTo>
                    <a:pt x="117" y="53"/>
                  </a:lnTo>
                  <a:lnTo>
                    <a:pt x="120" y="53"/>
                  </a:lnTo>
                  <a:lnTo>
                    <a:pt x="120" y="57"/>
                  </a:lnTo>
                  <a:lnTo>
                    <a:pt x="124" y="57"/>
                  </a:lnTo>
                  <a:lnTo>
                    <a:pt x="127" y="60"/>
                  </a:lnTo>
                  <a:lnTo>
                    <a:pt x="130" y="60"/>
                  </a:lnTo>
                  <a:lnTo>
                    <a:pt x="133" y="60"/>
                  </a:lnTo>
                  <a:lnTo>
                    <a:pt x="133" y="63"/>
                  </a:lnTo>
                  <a:lnTo>
                    <a:pt x="136" y="63"/>
                  </a:lnTo>
                  <a:lnTo>
                    <a:pt x="139" y="63"/>
                  </a:lnTo>
                  <a:lnTo>
                    <a:pt x="142" y="66"/>
                  </a:lnTo>
                  <a:lnTo>
                    <a:pt x="0" y="120"/>
                  </a:lnTo>
                  <a:lnTo>
                    <a:pt x="56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4"/>
            <p:cNvSpPr>
              <a:spLocks/>
            </p:cNvSpPr>
            <p:nvPr/>
          </p:nvSpPr>
          <p:spPr bwMode="auto">
            <a:xfrm>
              <a:off x="1883" y="3009"/>
              <a:ext cx="464" cy="343"/>
            </a:xfrm>
            <a:custGeom>
              <a:avLst/>
              <a:gdLst>
                <a:gd name="T0" fmla="*/ 454 w 464"/>
                <a:gd name="T1" fmla="*/ 0 h 343"/>
                <a:gd name="T2" fmla="*/ 386 w 464"/>
                <a:gd name="T3" fmla="*/ 48 h 343"/>
                <a:gd name="T4" fmla="*/ 328 w 464"/>
                <a:gd name="T5" fmla="*/ 92 h 343"/>
                <a:gd name="T6" fmla="*/ 275 w 464"/>
                <a:gd name="T7" fmla="*/ 130 h 343"/>
                <a:gd name="T8" fmla="*/ 229 w 464"/>
                <a:gd name="T9" fmla="*/ 165 h 343"/>
                <a:gd name="T10" fmla="*/ 180 w 464"/>
                <a:gd name="T11" fmla="*/ 200 h 343"/>
                <a:gd name="T12" fmla="*/ 127 w 464"/>
                <a:gd name="T13" fmla="*/ 235 h 343"/>
                <a:gd name="T14" fmla="*/ 68 w 464"/>
                <a:gd name="T15" fmla="*/ 279 h 343"/>
                <a:gd name="T16" fmla="*/ 0 w 464"/>
                <a:gd name="T17" fmla="*/ 327 h 343"/>
                <a:gd name="T18" fmla="*/ 13 w 464"/>
                <a:gd name="T19" fmla="*/ 343 h 343"/>
                <a:gd name="T20" fmla="*/ 81 w 464"/>
                <a:gd name="T21" fmla="*/ 295 h 343"/>
                <a:gd name="T22" fmla="*/ 139 w 464"/>
                <a:gd name="T23" fmla="*/ 251 h 343"/>
                <a:gd name="T24" fmla="*/ 189 w 464"/>
                <a:gd name="T25" fmla="*/ 213 h 343"/>
                <a:gd name="T26" fmla="*/ 238 w 464"/>
                <a:gd name="T27" fmla="*/ 178 h 343"/>
                <a:gd name="T28" fmla="*/ 288 w 464"/>
                <a:gd name="T29" fmla="*/ 143 h 343"/>
                <a:gd name="T30" fmla="*/ 337 w 464"/>
                <a:gd name="T31" fmla="*/ 108 h 343"/>
                <a:gd name="T32" fmla="*/ 396 w 464"/>
                <a:gd name="T33" fmla="*/ 64 h 343"/>
                <a:gd name="T34" fmla="*/ 464 w 464"/>
                <a:gd name="T35" fmla="*/ 16 h 343"/>
                <a:gd name="T36" fmla="*/ 454 w 464"/>
                <a:gd name="T37" fmla="*/ 0 h 3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4"/>
                <a:gd name="T58" fmla="*/ 0 h 343"/>
                <a:gd name="T59" fmla="*/ 464 w 464"/>
                <a:gd name="T60" fmla="*/ 343 h 3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4" h="343">
                  <a:moveTo>
                    <a:pt x="454" y="0"/>
                  </a:moveTo>
                  <a:lnTo>
                    <a:pt x="386" y="48"/>
                  </a:lnTo>
                  <a:lnTo>
                    <a:pt x="328" y="92"/>
                  </a:lnTo>
                  <a:lnTo>
                    <a:pt x="275" y="130"/>
                  </a:lnTo>
                  <a:lnTo>
                    <a:pt x="229" y="165"/>
                  </a:lnTo>
                  <a:lnTo>
                    <a:pt x="180" y="200"/>
                  </a:lnTo>
                  <a:lnTo>
                    <a:pt x="127" y="235"/>
                  </a:lnTo>
                  <a:lnTo>
                    <a:pt x="68" y="279"/>
                  </a:lnTo>
                  <a:lnTo>
                    <a:pt x="0" y="327"/>
                  </a:lnTo>
                  <a:lnTo>
                    <a:pt x="13" y="343"/>
                  </a:lnTo>
                  <a:lnTo>
                    <a:pt x="81" y="295"/>
                  </a:lnTo>
                  <a:lnTo>
                    <a:pt x="139" y="251"/>
                  </a:lnTo>
                  <a:lnTo>
                    <a:pt x="189" y="213"/>
                  </a:lnTo>
                  <a:lnTo>
                    <a:pt x="238" y="178"/>
                  </a:lnTo>
                  <a:lnTo>
                    <a:pt x="288" y="143"/>
                  </a:lnTo>
                  <a:lnTo>
                    <a:pt x="337" y="108"/>
                  </a:lnTo>
                  <a:lnTo>
                    <a:pt x="396" y="64"/>
                  </a:lnTo>
                  <a:lnTo>
                    <a:pt x="464" y="16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5"/>
            <p:cNvSpPr>
              <a:spLocks/>
            </p:cNvSpPr>
            <p:nvPr/>
          </p:nvSpPr>
          <p:spPr bwMode="auto">
            <a:xfrm>
              <a:off x="1939" y="3396"/>
              <a:ext cx="111" cy="108"/>
            </a:xfrm>
            <a:custGeom>
              <a:avLst/>
              <a:gdLst>
                <a:gd name="T0" fmla="*/ 53 w 111"/>
                <a:gd name="T1" fmla="*/ 7 h 108"/>
                <a:gd name="T2" fmla="*/ 59 w 111"/>
                <a:gd name="T3" fmla="*/ 13 h 108"/>
                <a:gd name="T4" fmla="*/ 62 w 111"/>
                <a:gd name="T5" fmla="*/ 26 h 108"/>
                <a:gd name="T6" fmla="*/ 77 w 111"/>
                <a:gd name="T7" fmla="*/ 16 h 108"/>
                <a:gd name="T8" fmla="*/ 83 w 111"/>
                <a:gd name="T9" fmla="*/ 10 h 108"/>
                <a:gd name="T10" fmla="*/ 90 w 111"/>
                <a:gd name="T11" fmla="*/ 3 h 108"/>
                <a:gd name="T12" fmla="*/ 93 w 111"/>
                <a:gd name="T13" fmla="*/ 0 h 108"/>
                <a:gd name="T14" fmla="*/ 99 w 111"/>
                <a:gd name="T15" fmla="*/ 0 h 108"/>
                <a:gd name="T16" fmla="*/ 102 w 111"/>
                <a:gd name="T17" fmla="*/ 0 h 108"/>
                <a:gd name="T18" fmla="*/ 108 w 111"/>
                <a:gd name="T19" fmla="*/ 3 h 108"/>
                <a:gd name="T20" fmla="*/ 111 w 111"/>
                <a:gd name="T21" fmla="*/ 7 h 108"/>
                <a:gd name="T22" fmla="*/ 111 w 111"/>
                <a:gd name="T23" fmla="*/ 13 h 108"/>
                <a:gd name="T24" fmla="*/ 108 w 111"/>
                <a:gd name="T25" fmla="*/ 16 h 108"/>
                <a:gd name="T26" fmla="*/ 105 w 111"/>
                <a:gd name="T27" fmla="*/ 16 h 108"/>
                <a:gd name="T28" fmla="*/ 102 w 111"/>
                <a:gd name="T29" fmla="*/ 19 h 108"/>
                <a:gd name="T30" fmla="*/ 99 w 111"/>
                <a:gd name="T31" fmla="*/ 19 h 108"/>
                <a:gd name="T32" fmla="*/ 93 w 111"/>
                <a:gd name="T33" fmla="*/ 16 h 108"/>
                <a:gd name="T34" fmla="*/ 90 w 111"/>
                <a:gd name="T35" fmla="*/ 16 h 108"/>
                <a:gd name="T36" fmla="*/ 86 w 111"/>
                <a:gd name="T37" fmla="*/ 16 h 108"/>
                <a:gd name="T38" fmla="*/ 80 w 111"/>
                <a:gd name="T39" fmla="*/ 22 h 108"/>
                <a:gd name="T40" fmla="*/ 68 w 111"/>
                <a:gd name="T41" fmla="*/ 38 h 108"/>
                <a:gd name="T42" fmla="*/ 77 w 111"/>
                <a:gd name="T43" fmla="*/ 89 h 108"/>
                <a:gd name="T44" fmla="*/ 77 w 111"/>
                <a:gd name="T45" fmla="*/ 92 h 108"/>
                <a:gd name="T46" fmla="*/ 80 w 111"/>
                <a:gd name="T47" fmla="*/ 95 h 108"/>
                <a:gd name="T48" fmla="*/ 83 w 111"/>
                <a:gd name="T49" fmla="*/ 95 h 108"/>
                <a:gd name="T50" fmla="*/ 86 w 111"/>
                <a:gd name="T51" fmla="*/ 92 h 108"/>
                <a:gd name="T52" fmla="*/ 93 w 111"/>
                <a:gd name="T53" fmla="*/ 86 h 108"/>
                <a:gd name="T54" fmla="*/ 102 w 111"/>
                <a:gd name="T55" fmla="*/ 79 h 108"/>
                <a:gd name="T56" fmla="*/ 93 w 111"/>
                <a:gd name="T57" fmla="*/ 95 h 108"/>
                <a:gd name="T58" fmla="*/ 80 w 111"/>
                <a:gd name="T59" fmla="*/ 105 h 108"/>
                <a:gd name="T60" fmla="*/ 74 w 111"/>
                <a:gd name="T61" fmla="*/ 108 h 108"/>
                <a:gd name="T62" fmla="*/ 68 w 111"/>
                <a:gd name="T63" fmla="*/ 105 h 108"/>
                <a:gd name="T64" fmla="*/ 62 w 111"/>
                <a:gd name="T65" fmla="*/ 98 h 108"/>
                <a:gd name="T66" fmla="*/ 56 w 111"/>
                <a:gd name="T67" fmla="*/ 76 h 108"/>
                <a:gd name="T68" fmla="*/ 40 w 111"/>
                <a:gd name="T69" fmla="*/ 83 h 108"/>
                <a:gd name="T70" fmla="*/ 25 w 111"/>
                <a:gd name="T71" fmla="*/ 102 h 108"/>
                <a:gd name="T72" fmla="*/ 15 w 111"/>
                <a:gd name="T73" fmla="*/ 108 h 108"/>
                <a:gd name="T74" fmla="*/ 9 w 111"/>
                <a:gd name="T75" fmla="*/ 108 h 108"/>
                <a:gd name="T76" fmla="*/ 3 w 111"/>
                <a:gd name="T77" fmla="*/ 105 h 108"/>
                <a:gd name="T78" fmla="*/ 0 w 111"/>
                <a:gd name="T79" fmla="*/ 102 h 108"/>
                <a:gd name="T80" fmla="*/ 0 w 111"/>
                <a:gd name="T81" fmla="*/ 95 h 108"/>
                <a:gd name="T82" fmla="*/ 3 w 111"/>
                <a:gd name="T83" fmla="*/ 92 h 108"/>
                <a:gd name="T84" fmla="*/ 6 w 111"/>
                <a:gd name="T85" fmla="*/ 89 h 108"/>
                <a:gd name="T86" fmla="*/ 9 w 111"/>
                <a:gd name="T87" fmla="*/ 89 h 108"/>
                <a:gd name="T88" fmla="*/ 12 w 111"/>
                <a:gd name="T89" fmla="*/ 89 h 108"/>
                <a:gd name="T90" fmla="*/ 19 w 111"/>
                <a:gd name="T91" fmla="*/ 92 h 108"/>
                <a:gd name="T92" fmla="*/ 22 w 111"/>
                <a:gd name="T93" fmla="*/ 95 h 108"/>
                <a:gd name="T94" fmla="*/ 22 w 111"/>
                <a:gd name="T95" fmla="*/ 95 h 108"/>
                <a:gd name="T96" fmla="*/ 28 w 111"/>
                <a:gd name="T97" fmla="*/ 92 h 108"/>
                <a:gd name="T98" fmla="*/ 34 w 111"/>
                <a:gd name="T99" fmla="*/ 79 h 108"/>
                <a:gd name="T100" fmla="*/ 46 w 111"/>
                <a:gd name="T101" fmla="*/ 64 h 108"/>
                <a:gd name="T102" fmla="*/ 53 w 111"/>
                <a:gd name="T103" fmla="*/ 54 h 108"/>
                <a:gd name="T104" fmla="*/ 46 w 111"/>
                <a:gd name="T105" fmla="*/ 29 h 108"/>
                <a:gd name="T106" fmla="*/ 43 w 111"/>
                <a:gd name="T107" fmla="*/ 19 h 108"/>
                <a:gd name="T108" fmla="*/ 37 w 111"/>
                <a:gd name="T109" fmla="*/ 13 h 108"/>
                <a:gd name="T110" fmla="*/ 31 w 111"/>
                <a:gd name="T111" fmla="*/ 10 h 108"/>
                <a:gd name="T112" fmla="*/ 25 w 111"/>
                <a:gd name="T113" fmla="*/ 10 h 108"/>
                <a:gd name="T114" fmla="*/ 22 w 111"/>
                <a:gd name="T115" fmla="*/ 10 h 1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"/>
                <a:gd name="T175" fmla="*/ 0 h 108"/>
                <a:gd name="T176" fmla="*/ 111 w 111"/>
                <a:gd name="T177" fmla="*/ 108 h 1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" h="108">
                  <a:moveTo>
                    <a:pt x="49" y="0"/>
                  </a:moveTo>
                  <a:lnTo>
                    <a:pt x="49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6" y="7"/>
                  </a:lnTo>
                  <a:lnTo>
                    <a:pt x="56" y="10"/>
                  </a:lnTo>
                  <a:lnTo>
                    <a:pt x="59" y="13"/>
                  </a:lnTo>
                  <a:lnTo>
                    <a:pt x="59" y="16"/>
                  </a:lnTo>
                  <a:lnTo>
                    <a:pt x="59" y="19"/>
                  </a:lnTo>
                  <a:lnTo>
                    <a:pt x="62" y="22"/>
                  </a:lnTo>
                  <a:lnTo>
                    <a:pt x="62" y="26"/>
                  </a:lnTo>
                  <a:lnTo>
                    <a:pt x="62" y="29"/>
                  </a:lnTo>
                  <a:lnTo>
                    <a:pt x="65" y="35"/>
                  </a:lnTo>
                  <a:lnTo>
                    <a:pt x="74" y="19"/>
                  </a:lnTo>
                  <a:lnTo>
                    <a:pt x="74" y="16"/>
                  </a:lnTo>
                  <a:lnTo>
                    <a:pt x="77" y="16"/>
                  </a:lnTo>
                  <a:lnTo>
                    <a:pt x="77" y="13"/>
                  </a:lnTo>
                  <a:lnTo>
                    <a:pt x="80" y="13"/>
                  </a:lnTo>
                  <a:lnTo>
                    <a:pt x="80" y="10"/>
                  </a:lnTo>
                  <a:lnTo>
                    <a:pt x="83" y="10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90" y="3"/>
                  </a:lnTo>
                  <a:lnTo>
                    <a:pt x="93" y="3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5" y="3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11" y="7"/>
                  </a:lnTo>
                  <a:lnTo>
                    <a:pt x="111" y="10"/>
                  </a:lnTo>
                  <a:lnTo>
                    <a:pt x="111" y="13"/>
                  </a:lnTo>
                  <a:lnTo>
                    <a:pt x="108" y="13"/>
                  </a:lnTo>
                  <a:lnTo>
                    <a:pt x="108" y="16"/>
                  </a:lnTo>
                  <a:lnTo>
                    <a:pt x="105" y="16"/>
                  </a:lnTo>
                  <a:lnTo>
                    <a:pt x="105" y="19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6" y="16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86" y="16"/>
                  </a:lnTo>
                  <a:lnTo>
                    <a:pt x="83" y="16"/>
                  </a:lnTo>
                  <a:lnTo>
                    <a:pt x="83" y="19"/>
                  </a:lnTo>
                  <a:lnTo>
                    <a:pt x="80" y="19"/>
                  </a:lnTo>
                  <a:lnTo>
                    <a:pt x="80" y="22"/>
                  </a:lnTo>
                  <a:lnTo>
                    <a:pt x="77" y="26"/>
                  </a:lnTo>
                  <a:lnTo>
                    <a:pt x="74" y="29"/>
                  </a:lnTo>
                  <a:lnTo>
                    <a:pt x="74" y="32"/>
                  </a:lnTo>
                  <a:lnTo>
                    <a:pt x="71" y="35"/>
                  </a:lnTo>
                  <a:lnTo>
                    <a:pt x="68" y="38"/>
                  </a:lnTo>
                  <a:lnTo>
                    <a:pt x="65" y="41"/>
                  </a:lnTo>
                  <a:lnTo>
                    <a:pt x="74" y="83"/>
                  </a:lnTo>
                  <a:lnTo>
                    <a:pt x="77" y="86"/>
                  </a:lnTo>
                  <a:lnTo>
                    <a:pt x="77" y="89"/>
                  </a:lnTo>
                  <a:lnTo>
                    <a:pt x="77" y="92"/>
                  </a:lnTo>
                  <a:lnTo>
                    <a:pt x="80" y="92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3" y="92"/>
                  </a:lnTo>
                  <a:lnTo>
                    <a:pt x="86" y="92"/>
                  </a:lnTo>
                  <a:lnTo>
                    <a:pt x="90" y="92"/>
                  </a:lnTo>
                  <a:lnTo>
                    <a:pt x="90" y="89"/>
                  </a:lnTo>
                  <a:lnTo>
                    <a:pt x="93" y="89"/>
                  </a:lnTo>
                  <a:lnTo>
                    <a:pt x="93" y="86"/>
                  </a:lnTo>
                  <a:lnTo>
                    <a:pt x="96" y="83"/>
                  </a:lnTo>
                  <a:lnTo>
                    <a:pt x="96" y="79"/>
                  </a:lnTo>
                  <a:lnTo>
                    <a:pt x="99" y="79"/>
                  </a:lnTo>
                  <a:lnTo>
                    <a:pt x="102" y="79"/>
                  </a:lnTo>
                  <a:lnTo>
                    <a:pt x="99" y="83"/>
                  </a:lnTo>
                  <a:lnTo>
                    <a:pt x="99" y="86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3" y="95"/>
                  </a:lnTo>
                  <a:lnTo>
                    <a:pt x="90" y="98"/>
                  </a:lnTo>
                  <a:lnTo>
                    <a:pt x="86" y="102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0" y="105"/>
                  </a:lnTo>
                  <a:lnTo>
                    <a:pt x="77" y="108"/>
                  </a:lnTo>
                  <a:lnTo>
                    <a:pt x="74" y="108"/>
                  </a:lnTo>
                  <a:lnTo>
                    <a:pt x="71" y="108"/>
                  </a:lnTo>
                  <a:lnTo>
                    <a:pt x="68" y="108"/>
                  </a:lnTo>
                  <a:lnTo>
                    <a:pt x="68" y="105"/>
                  </a:lnTo>
                  <a:lnTo>
                    <a:pt x="65" y="105"/>
                  </a:lnTo>
                  <a:lnTo>
                    <a:pt x="65" y="102"/>
                  </a:lnTo>
                  <a:lnTo>
                    <a:pt x="62" y="102"/>
                  </a:lnTo>
                  <a:lnTo>
                    <a:pt x="62" y="98"/>
                  </a:lnTo>
                  <a:lnTo>
                    <a:pt x="62" y="95"/>
                  </a:lnTo>
                  <a:lnTo>
                    <a:pt x="62" y="92"/>
                  </a:lnTo>
                  <a:lnTo>
                    <a:pt x="59" y="89"/>
                  </a:lnTo>
                  <a:lnTo>
                    <a:pt x="59" y="83"/>
                  </a:lnTo>
                  <a:lnTo>
                    <a:pt x="56" y="76"/>
                  </a:lnTo>
                  <a:lnTo>
                    <a:pt x="56" y="70"/>
                  </a:lnTo>
                  <a:lnTo>
                    <a:pt x="53" y="60"/>
                  </a:lnTo>
                  <a:lnTo>
                    <a:pt x="49" y="70"/>
                  </a:lnTo>
                  <a:lnTo>
                    <a:pt x="46" y="76"/>
                  </a:lnTo>
                  <a:lnTo>
                    <a:pt x="40" y="83"/>
                  </a:lnTo>
                  <a:lnTo>
                    <a:pt x="37" y="89"/>
                  </a:lnTo>
                  <a:lnTo>
                    <a:pt x="34" y="92"/>
                  </a:lnTo>
                  <a:lnTo>
                    <a:pt x="31" y="95"/>
                  </a:lnTo>
                  <a:lnTo>
                    <a:pt x="28" y="98"/>
                  </a:lnTo>
                  <a:lnTo>
                    <a:pt x="25" y="102"/>
                  </a:lnTo>
                  <a:lnTo>
                    <a:pt x="25" y="105"/>
                  </a:lnTo>
                  <a:lnTo>
                    <a:pt x="22" y="105"/>
                  </a:lnTo>
                  <a:lnTo>
                    <a:pt x="19" y="105"/>
                  </a:lnTo>
                  <a:lnTo>
                    <a:pt x="19" y="108"/>
                  </a:lnTo>
                  <a:lnTo>
                    <a:pt x="15" y="108"/>
                  </a:lnTo>
                  <a:lnTo>
                    <a:pt x="12" y="108"/>
                  </a:lnTo>
                  <a:lnTo>
                    <a:pt x="9" y="108"/>
                  </a:lnTo>
                  <a:lnTo>
                    <a:pt x="6" y="108"/>
                  </a:lnTo>
                  <a:lnTo>
                    <a:pt x="6" y="105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3" y="92"/>
                  </a:lnTo>
                  <a:lnTo>
                    <a:pt x="3" y="89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12" y="89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19" y="95"/>
                  </a:lnTo>
                  <a:lnTo>
                    <a:pt x="22" y="95"/>
                  </a:lnTo>
                  <a:lnTo>
                    <a:pt x="25" y="95"/>
                  </a:lnTo>
                  <a:lnTo>
                    <a:pt x="25" y="92"/>
                  </a:lnTo>
                  <a:lnTo>
                    <a:pt x="28" y="92"/>
                  </a:lnTo>
                  <a:lnTo>
                    <a:pt x="28" y="89"/>
                  </a:lnTo>
                  <a:lnTo>
                    <a:pt x="31" y="89"/>
                  </a:lnTo>
                  <a:lnTo>
                    <a:pt x="31" y="86"/>
                  </a:lnTo>
                  <a:lnTo>
                    <a:pt x="34" y="83"/>
                  </a:lnTo>
                  <a:lnTo>
                    <a:pt x="34" y="79"/>
                  </a:lnTo>
                  <a:lnTo>
                    <a:pt x="37" y="76"/>
                  </a:lnTo>
                  <a:lnTo>
                    <a:pt x="40" y="73"/>
                  </a:lnTo>
                  <a:lnTo>
                    <a:pt x="40" y="70"/>
                  </a:lnTo>
                  <a:lnTo>
                    <a:pt x="43" y="67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4"/>
                  </a:lnTo>
                  <a:lnTo>
                    <a:pt x="53" y="54"/>
                  </a:lnTo>
                  <a:lnTo>
                    <a:pt x="49" y="48"/>
                  </a:lnTo>
                  <a:lnTo>
                    <a:pt x="49" y="41"/>
                  </a:lnTo>
                  <a:lnTo>
                    <a:pt x="46" y="35"/>
                  </a:lnTo>
                  <a:lnTo>
                    <a:pt x="46" y="32"/>
                  </a:lnTo>
                  <a:lnTo>
                    <a:pt x="46" y="29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40" y="16"/>
                  </a:lnTo>
                  <a:lnTo>
                    <a:pt x="37" y="13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3348038" y="5173663"/>
            <a:ext cx="1050925" cy="223837"/>
            <a:chOff x="4431" y="2546"/>
            <a:chExt cx="849" cy="175"/>
          </a:xfrm>
        </p:grpSpPr>
        <p:sp>
          <p:nvSpPr>
            <p:cNvPr id="9249" name="Freeform 7"/>
            <p:cNvSpPr>
              <a:spLocks/>
            </p:cNvSpPr>
            <p:nvPr/>
          </p:nvSpPr>
          <p:spPr bwMode="auto">
            <a:xfrm>
              <a:off x="4950" y="2546"/>
              <a:ext cx="148" cy="80"/>
            </a:xfrm>
            <a:custGeom>
              <a:avLst/>
              <a:gdLst>
                <a:gd name="T0" fmla="*/ 80 w 148"/>
                <a:gd name="T1" fmla="*/ 38 h 80"/>
                <a:gd name="T2" fmla="*/ 148 w 148"/>
                <a:gd name="T3" fmla="*/ 38 h 80"/>
                <a:gd name="T4" fmla="*/ 0 w 148"/>
                <a:gd name="T5" fmla="*/ 80 h 80"/>
                <a:gd name="T6" fmla="*/ 3 w 148"/>
                <a:gd name="T7" fmla="*/ 77 h 80"/>
                <a:gd name="T8" fmla="*/ 6 w 148"/>
                <a:gd name="T9" fmla="*/ 77 h 80"/>
                <a:gd name="T10" fmla="*/ 6 w 148"/>
                <a:gd name="T11" fmla="*/ 73 h 80"/>
                <a:gd name="T12" fmla="*/ 9 w 148"/>
                <a:gd name="T13" fmla="*/ 70 h 80"/>
                <a:gd name="T14" fmla="*/ 9 w 148"/>
                <a:gd name="T15" fmla="*/ 67 h 80"/>
                <a:gd name="T16" fmla="*/ 9 w 148"/>
                <a:gd name="T17" fmla="*/ 64 h 80"/>
                <a:gd name="T18" fmla="*/ 12 w 148"/>
                <a:gd name="T19" fmla="*/ 64 h 80"/>
                <a:gd name="T20" fmla="*/ 12 w 148"/>
                <a:gd name="T21" fmla="*/ 61 h 80"/>
                <a:gd name="T22" fmla="*/ 15 w 148"/>
                <a:gd name="T23" fmla="*/ 58 h 80"/>
                <a:gd name="T24" fmla="*/ 15 w 148"/>
                <a:gd name="T25" fmla="*/ 54 h 80"/>
                <a:gd name="T26" fmla="*/ 15 w 148"/>
                <a:gd name="T27" fmla="*/ 51 h 80"/>
                <a:gd name="T28" fmla="*/ 15 w 148"/>
                <a:gd name="T29" fmla="*/ 48 h 80"/>
                <a:gd name="T30" fmla="*/ 15 w 148"/>
                <a:gd name="T31" fmla="*/ 45 h 80"/>
                <a:gd name="T32" fmla="*/ 15 w 148"/>
                <a:gd name="T33" fmla="*/ 42 h 80"/>
                <a:gd name="T34" fmla="*/ 15 w 148"/>
                <a:gd name="T35" fmla="*/ 38 h 80"/>
                <a:gd name="T36" fmla="*/ 15 w 148"/>
                <a:gd name="T37" fmla="*/ 35 h 80"/>
                <a:gd name="T38" fmla="*/ 15 w 148"/>
                <a:gd name="T39" fmla="*/ 32 h 80"/>
                <a:gd name="T40" fmla="*/ 15 w 148"/>
                <a:gd name="T41" fmla="*/ 29 h 80"/>
                <a:gd name="T42" fmla="*/ 15 w 148"/>
                <a:gd name="T43" fmla="*/ 26 h 80"/>
                <a:gd name="T44" fmla="*/ 15 w 148"/>
                <a:gd name="T45" fmla="*/ 23 h 80"/>
                <a:gd name="T46" fmla="*/ 12 w 148"/>
                <a:gd name="T47" fmla="*/ 19 h 80"/>
                <a:gd name="T48" fmla="*/ 12 w 148"/>
                <a:gd name="T49" fmla="*/ 16 h 80"/>
                <a:gd name="T50" fmla="*/ 9 w 148"/>
                <a:gd name="T51" fmla="*/ 13 h 80"/>
                <a:gd name="T52" fmla="*/ 9 w 148"/>
                <a:gd name="T53" fmla="*/ 10 h 80"/>
                <a:gd name="T54" fmla="*/ 6 w 148"/>
                <a:gd name="T55" fmla="*/ 7 h 80"/>
                <a:gd name="T56" fmla="*/ 6 w 148"/>
                <a:gd name="T57" fmla="*/ 4 h 80"/>
                <a:gd name="T58" fmla="*/ 3 w 148"/>
                <a:gd name="T59" fmla="*/ 4 h 80"/>
                <a:gd name="T60" fmla="*/ 0 w 148"/>
                <a:gd name="T61" fmla="*/ 0 h 80"/>
                <a:gd name="T62" fmla="*/ 148 w 148"/>
                <a:gd name="T63" fmla="*/ 38 h 80"/>
                <a:gd name="T64" fmla="*/ 80 w 148"/>
                <a:gd name="T65" fmla="*/ 38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8"/>
                <a:gd name="T100" fmla="*/ 0 h 80"/>
                <a:gd name="T101" fmla="*/ 148 w 148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8" h="80">
                  <a:moveTo>
                    <a:pt x="80" y="38"/>
                  </a:moveTo>
                  <a:lnTo>
                    <a:pt x="148" y="38"/>
                  </a:lnTo>
                  <a:lnTo>
                    <a:pt x="0" y="80"/>
                  </a:lnTo>
                  <a:lnTo>
                    <a:pt x="3" y="77"/>
                  </a:lnTo>
                  <a:lnTo>
                    <a:pt x="6" y="77"/>
                  </a:lnTo>
                  <a:lnTo>
                    <a:pt x="6" y="73"/>
                  </a:lnTo>
                  <a:lnTo>
                    <a:pt x="9" y="70"/>
                  </a:lnTo>
                  <a:lnTo>
                    <a:pt x="9" y="67"/>
                  </a:lnTo>
                  <a:lnTo>
                    <a:pt x="9" y="64"/>
                  </a:lnTo>
                  <a:lnTo>
                    <a:pt x="12" y="64"/>
                  </a:lnTo>
                  <a:lnTo>
                    <a:pt x="12" y="61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5" y="51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5" y="38"/>
                  </a:lnTo>
                  <a:lnTo>
                    <a:pt x="15" y="35"/>
                  </a:lnTo>
                  <a:lnTo>
                    <a:pt x="15" y="32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9" y="10"/>
                  </a:lnTo>
                  <a:lnTo>
                    <a:pt x="6" y="7"/>
                  </a:lnTo>
                  <a:lnTo>
                    <a:pt x="6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148" y="38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8"/>
            <p:cNvSpPr>
              <a:spLocks/>
            </p:cNvSpPr>
            <p:nvPr/>
          </p:nvSpPr>
          <p:spPr bwMode="auto">
            <a:xfrm>
              <a:off x="4431" y="2575"/>
              <a:ext cx="553" cy="19"/>
            </a:xfrm>
            <a:custGeom>
              <a:avLst/>
              <a:gdLst>
                <a:gd name="T0" fmla="*/ 0 w 553"/>
                <a:gd name="T1" fmla="*/ 19 h 19"/>
                <a:gd name="T2" fmla="*/ 83 w 553"/>
                <a:gd name="T3" fmla="*/ 19 h 19"/>
                <a:gd name="T4" fmla="*/ 154 w 553"/>
                <a:gd name="T5" fmla="*/ 19 h 19"/>
                <a:gd name="T6" fmla="*/ 216 w 553"/>
                <a:gd name="T7" fmla="*/ 19 h 19"/>
                <a:gd name="T8" fmla="*/ 278 w 553"/>
                <a:gd name="T9" fmla="*/ 19 h 19"/>
                <a:gd name="T10" fmla="*/ 336 w 553"/>
                <a:gd name="T11" fmla="*/ 19 h 19"/>
                <a:gd name="T12" fmla="*/ 398 w 553"/>
                <a:gd name="T13" fmla="*/ 19 h 19"/>
                <a:gd name="T14" fmla="*/ 469 w 553"/>
                <a:gd name="T15" fmla="*/ 19 h 19"/>
                <a:gd name="T16" fmla="*/ 553 w 553"/>
                <a:gd name="T17" fmla="*/ 19 h 19"/>
                <a:gd name="T18" fmla="*/ 553 w 553"/>
                <a:gd name="T19" fmla="*/ 0 h 19"/>
                <a:gd name="T20" fmla="*/ 469 w 553"/>
                <a:gd name="T21" fmla="*/ 0 h 19"/>
                <a:gd name="T22" fmla="*/ 398 w 553"/>
                <a:gd name="T23" fmla="*/ 0 h 19"/>
                <a:gd name="T24" fmla="*/ 336 w 553"/>
                <a:gd name="T25" fmla="*/ 0 h 19"/>
                <a:gd name="T26" fmla="*/ 278 w 553"/>
                <a:gd name="T27" fmla="*/ 0 h 19"/>
                <a:gd name="T28" fmla="*/ 216 w 553"/>
                <a:gd name="T29" fmla="*/ 0 h 19"/>
                <a:gd name="T30" fmla="*/ 154 w 553"/>
                <a:gd name="T31" fmla="*/ 0 h 19"/>
                <a:gd name="T32" fmla="*/ 83 w 553"/>
                <a:gd name="T33" fmla="*/ 0 h 19"/>
                <a:gd name="T34" fmla="*/ 0 w 553"/>
                <a:gd name="T35" fmla="*/ 0 h 19"/>
                <a:gd name="T36" fmla="*/ 0 w 553"/>
                <a:gd name="T37" fmla="*/ 19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3"/>
                <a:gd name="T58" fmla="*/ 0 h 19"/>
                <a:gd name="T59" fmla="*/ 553 w 553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3" h="19">
                  <a:moveTo>
                    <a:pt x="0" y="19"/>
                  </a:moveTo>
                  <a:lnTo>
                    <a:pt x="83" y="19"/>
                  </a:lnTo>
                  <a:lnTo>
                    <a:pt x="154" y="19"/>
                  </a:lnTo>
                  <a:lnTo>
                    <a:pt x="216" y="19"/>
                  </a:lnTo>
                  <a:lnTo>
                    <a:pt x="278" y="19"/>
                  </a:lnTo>
                  <a:lnTo>
                    <a:pt x="336" y="19"/>
                  </a:lnTo>
                  <a:lnTo>
                    <a:pt x="398" y="19"/>
                  </a:lnTo>
                  <a:lnTo>
                    <a:pt x="469" y="19"/>
                  </a:lnTo>
                  <a:lnTo>
                    <a:pt x="553" y="19"/>
                  </a:lnTo>
                  <a:lnTo>
                    <a:pt x="553" y="0"/>
                  </a:lnTo>
                  <a:lnTo>
                    <a:pt x="469" y="0"/>
                  </a:lnTo>
                  <a:lnTo>
                    <a:pt x="398" y="0"/>
                  </a:lnTo>
                  <a:lnTo>
                    <a:pt x="336" y="0"/>
                  </a:lnTo>
                  <a:lnTo>
                    <a:pt x="278" y="0"/>
                  </a:lnTo>
                  <a:lnTo>
                    <a:pt x="216" y="0"/>
                  </a:lnTo>
                  <a:lnTo>
                    <a:pt x="154" y="0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9"/>
            <p:cNvSpPr>
              <a:spLocks/>
            </p:cNvSpPr>
            <p:nvPr/>
          </p:nvSpPr>
          <p:spPr bwMode="auto">
            <a:xfrm>
              <a:off x="5160" y="2565"/>
              <a:ext cx="120" cy="156"/>
            </a:xfrm>
            <a:custGeom>
              <a:avLst/>
              <a:gdLst>
                <a:gd name="T0" fmla="*/ 58 w 120"/>
                <a:gd name="T1" fmla="*/ 7 h 156"/>
                <a:gd name="T2" fmla="*/ 61 w 120"/>
                <a:gd name="T3" fmla="*/ 13 h 156"/>
                <a:gd name="T4" fmla="*/ 64 w 120"/>
                <a:gd name="T5" fmla="*/ 26 h 156"/>
                <a:gd name="T6" fmla="*/ 74 w 120"/>
                <a:gd name="T7" fmla="*/ 86 h 156"/>
                <a:gd name="T8" fmla="*/ 86 w 120"/>
                <a:gd name="T9" fmla="*/ 70 h 156"/>
                <a:gd name="T10" fmla="*/ 95 w 120"/>
                <a:gd name="T11" fmla="*/ 54 h 156"/>
                <a:gd name="T12" fmla="*/ 105 w 120"/>
                <a:gd name="T13" fmla="*/ 39 h 156"/>
                <a:gd name="T14" fmla="*/ 111 w 120"/>
                <a:gd name="T15" fmla="*/ 29 h 156"/>
                <a:gd name="T16" fmla="*/ 111 w 120"/>
                <a:gd name="T17" fmla="*/ 26 h 156"/>
                <a:gd name="T18" fmla="*/ 111 w 120"/>
                <a:gd name="T19" fmla="*/ 26 h 156"/>
                <a:gd name="T20" fmla="*/ 111 w 120"/>
                <a:gd name="T21" fmla="*/ 23 h 156"/>
                <a:gd name="T22" fmla="*/ 111 w 120"/>
                <a:gd name="T23" fmla="*/ 23 h 156"/>
                <a:gd name="T24" fmla="*/ 108 w 120"/>
                <a:gd name="T25" fmla="*/ 19 h 156"/>
                <a:gd name="T26" fmla="*/ 105 w 120"/>
                <a:gd name="T27" fmla="*/ 19 h 156"/>
                <a:gd name="T28" fmla="*/ 101 w 120"/>
                <a:gd name="T29" fmla="*/ 16 h 156"/>
                <a:gd name="T30" fmla="*/ 98 w 120"/>
                <a:gd name="T31" fmla="*/ 10 h 156"/>
                <a:gd name="T32" fmla="*/ 98 w 120"/>
                <a:gd name="T33" fmla="*/ 7 h 156"/>
                <a:gd name="T34" fmla="*/ 101 w 120"/>
                <a:gd name="T35" fmla="*/ 0 h 156"/>
                <a:gd name="T36" fmla="*/ 105 w 120"/>
                <a:gd name="T37" fmla="*/ 0 h 156"/>
                <a:gd name="T38" fmla="*/ 111 w 120"/>
                <a:gd name="T39" fmla="*/ 0 h 156"/>
                <a:gd name="T40" fmla="*/ 117 w 120"/>
                <a:gd name="T41" fmla="*/ 4 h 156"/>
                <a:gd name="T42" fmla="*/ 120 w 120"/>
                <a:gd name="T43" fmla="*/ 7 h 156"/>
                <a:gd name="T44" fmla="*/ 120 w 120"/>
                <a:gd name="T45" fmla="*/ 16 h 156"/>
                <a:gd name="T46" fmla="*/ 117 w 120"/>
                <a:gd name="T47" fmla="*/ 29 h 156"/>
                <a:gd name="T48" fmla="*/ 108 w 120"/>
                <a:gd name="T49" fmla="*/ 48 h 156"/>
                <a:gd name="T50" fmla="*/ 89 w 120"/>
                <a:gd name="T51" fmla="*/ 73 h 156"/>
                <a:gd name="T52" fmla="*/ 64 w 120"/>
                <a:gd name="T53" fmla="*/ 105 h 156"/>
                <a:gd name="T54" fmla="*/ 40 w 120"/>
                <a:gd name="T55" fmla="*/ 134 h 156"/>
                <a:gd name="T56" fmla="*/ 24 w 120"/>
                <a:gd name="T57" fmla="*/ 149 h 156"/>
                <a:gd name="T58" fmla="*/ 15 w 120"/>
                <a:gd name="T59" fmla="*/ 153 h 156"/>
                <a:gd name="T60" fmla="*/ 9 w 120"/>
                <a:gd name="T61" fmla="*/ 156 h 156"/>
                <a:gd name="T62" fmla="*/ 3 w 120"/>
                <a:gd name="T63" fmla="*/ 153 h 156"/>
                <a:gd name="T64" fmla="*/ 0 w 120"/>
                <a:gd name="T65" fmla="*/ 149 h 156"/>
                <a:gd name="T66" fmla="*/ 0 w 120"/>
                <a:gd name="T67" fmla="*/ 146 h 156"/>
                <a:gd name="T68" fmla="*/ 3 w 120"/>
                <a:gd name="T69" fmla="*/ 140 h 156"/>
                <a:gd name="T70" fmla="*/ 6 w 120"/>
                <a:gd name="T71" fmla="*/ 137 h 156"/>
                <a:gd name="T72" fmla="*/ 12 w 120"/>
                <a:gd name="T73" fmla="*/ 134 h 156"/>
                <a:gd name="T74" fmla="*/ 15 w 120"/>
                <a:gd name="T75" fmla="*/ 134 h 156"/>
                <a:gd name="T76" fmla="*/ 15 w 120"/>
                <a:gd name="T77" fmla="*/ 137 h 156"/>
                <a:gd name="T78" fmla="*/ 18 w 120"/>
                <a:gd name="T79" fmla="*/ 137 h 156"/>
                <a:gd name="T80" fmla="*/ 18 w 120"/>
                <a:gd name="T81" fmla="*/ 140 h 156"/>
                <a:gd name="T82" fmla="*/ 18 w 120"/>
                <a:gd name="T83" fmla="*/ 143 h 156"/>
                <a:gd name="T84" fmla="*/ 21 w 120"/>
                <a:gd name="T85" fmla="*/ 143 h 156"/>
                <a:gd name="T86" fmla="*/ 21 w 120"/>
                <a:gd name="T87" fmla="*/ 143 h 156"/>
                <a:gd name="T88" fmla="*/ 21 w 120"/>
                <a:gd name="T89" fmla="*/ 143 h 156"/>
                <a:gd name="T90" fmla="*/ 30 w 120"/>
                <a:gd name="T91" fmla="*/ 137 h 156"/>
                <a:gd name="T92" fmla="*/ 40 w 120"/>
                <a:gd name="T93" fmla="*/ 127 h 156"/>
                <a:gd name="T94" fmla="*/ 49 w 120"/>
                <a:gd name="T95" fmla="*/ 115 h 156"/>
                <a:gd name="T96" fmla="*/ 46 w 120"/>
                <a:gd name="T97" fmla="*/ 29 h 156"/>
                <a:gd name="T98" fmla="*/ 43 w 120"/>
                <a:gd name="T99" fmla="*/ 16 h 156"/>
                <a:gd name="T100" fmla="*/ 37 w 120"/>
                <a:gd name="T101" fmla="*/ 13 h 156"/>
                <a:gd name="T102" fmla="*/ 30 w 120"/>
                <a:gd name="T103" fmla="*/ 10 h 156"/>
                <a:gd name="T104" fmla="*/ 27 w 120"/>
                <a:gd name="T105" fmla="*/ 10 h 1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56"/>
                <a:gd name="T161" fmla="*/ 120 w 120"/>
                <a:gd name="T162" fmla="*/ 156 h 1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56">
                  <a:moveTo>
                    <a:pt x="55" y="0"/>
                  </a:moveTo>
                  <a:lnTo>
                    <a:pt x="55" y="0"/>
                  </a:lnTo>
                  <a:lnTo>
                    <a:pt x="58" y="4"/>
                  </a:lnTo>
                  <a:lnTo>
                    <a:pt x="58" y="7"/>
                  </a:lnTo>
                  <a:lnTo>
                    <a:pt x="61" y="10"/>
                  </a:lnTo>
                  <a:lnTo>
                    <a:pt x="61" y="13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23"/>
                  </a:lnTo>
                  <a:lnTo>
                    <a:pt x="64" y="26"/>
                  </a:lnTo>
                  <a:lnTo>
                    <a:pt x="64" y="29"/>
                  </a:lnTo>
                  <a:lnTo>
                    <a:pt x="64" y="35"/>
                  </a:lnTo>
                  <a:lnTo>
                    <a:pt x="68" y="92"/>
                  </a:lnTo>
                  <a:lnTo>
                    <a:pt x="71" y="89"/>
                  </a:lnTo>
                  <a:lnTo>
                    <a:pt x="74" y="86"/>
                  </a:lnTo>
                  <a:lnTo>
                    <a:pt x="74" y="83"/>
                  </a:lnTo>
                  <a:lnTo>
                    <a:pt x="77" y="80"/>
                  </a:lnTo>
                  <a:lnTo>
                    <a:pt x="80" y="77"/>
                  </a:lnTo>
                  <a:lnTo>
                    <a:pt x="83" y="73"/>
                  </a:lnTo>
                  <a:lnTo>
                    <a:pt x="86" y="70"/>
                  </a:lnTo>
                  <a:lnTo>
                    <a:pt x="89" y="64"/>
                  </a:lnTo>
                  <a:lnTo>
                    <a:pt x="92" y="61"/>
                  </a:lnTo>
                  <a:lnTo>
                    <a:pt x="92" y="58"/>
                  </a:lnTo>
                  <a:lnTo>
                    <a:pt x="95" y="54"/>
                  </a:lnTo>
                  <a:lnTo>
                    <a:pt x="98" y="51"/>
                  </a:lnTo>
                  <a:lnTo>
                    <a:pt x="98" y="48"/>
                  </a:lnTo>
                  <a:lnTo>
                    <a:pt x="101" y="45"/>
                  </a:lnTo>
                  <a:lnTo>
                    <a:pt x="105" y="42"/>
                  </a:lnTo>
                  <a:lnTo>
                    <a:pt x="105" y="39"/>
                  </a:lnTo>
                  <a:lnTo>
                    <a:pt x="108" y="39"/>
                  </a:lnTo>
                  <a:lnTo>
                    <a:pt x="108" y="35"/>
                  </a:lnTo>
                  <a:lnTo>
                    <a:pt x="108" y="32"/>
                  </a:lnTo>
                  <a:lnTo>
                    <a:pt x="111" y="29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08" y="23"/>
                  </a:lnTo>
                  <a:lnTo>
                    <a:pt x="108" y="19"/>
                  </a:lnTo>
                  <a:lnTo>
                    <a:pt x="105" y="19"/>
                  </a:lnTo>
                  <a:lnTo>
                    <a:pt x="101" y="19"/>
                  </a:lnTo>
                  <a:lnTo>
                    <a:pt x="101" y="16"/>
                  </a:lnTo>
                  <a:lnTo>
                    <a:pt x="98" y="16"/>
                  </a:lnTo>
                  <a:lnTo>
                    <a:pt x="98" y="13"/>
                  </a:lnTo>
                  <a:lnTo>
                    <a:pt x="98" y="10"/>
                  </a:lnTo>
                  <a:lnTo>
                    <a:pt x="98" y="7"/>
                  </a:lnTo>
                  <a:lnTo>
                    <a:pt x="98" y="4"/>
                  </a:lnTo>
                  <a:lnTo>
                    <a:pt x="101" y="4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7" y="4"/>
                  </a:lnTo>
                  <a:lnTo>
                    <a:pt x="117" y="7"/>
                  </a:lnTo>
                  <a:lnTo>
                    <a:pt x="120" y="7"/>
                  </a:lnTo>
                  <a:lnTo>
                    <a:pt x="120" y="10"/>
                  </a:lnTo>
                  <a:lnTo>
                    <a:pt x="120" y="13"/>
                  </a:lnTo>
                  <a:lnTo>
                    <a:pt x="120" y="16"/>
                  </a:lnTo>
                  <a:lnTo>
                    <a:pt x="120" y="19"/>
                  </a:lnTo>
                  <a:lnTo>
                    <a:pt x="120" y="23"/>
                  </a:lnTo>
                  <a:lnTo>
                    <a:pt x="120" y="26"/>
                  </a:lnTo>
                  <a:lnTo>
                    <a:pt x="117" y="26"/>
                  </a:lnTo>
                  <a:lnTo>
                    <a:pt x="117" y="29"/>
                  </a:lnTo>
                  <a:lnTo>
                    <a:pt x="114" y="32"/>
                  </a:lnTo>
                  <a:lnTo>
                    <a:pt x="114" y="35"/>
                  </a:lnTo>
                  <a:lnTo>
                    <a:pt x="111" y="39"/>
                  </a:lnTo>
                  <a:lnTo>
                    <a:pt x="111" y="42"/>
                  </a:lnTo>
                  <a:lnTo>
                    <a:pt x="108" y="48"/>
                  </a:lnTo>
                  <a:lnTo>
                    <a:pt x="105" y="51"/>
                  </a:lnTo>
                  <a:lnTo>
                    <a:pt x="101" y="54"/>
                  </a:lnTo>
                  <a:lnTo>
                    <a:pt x="98" y="61"/>
                  </a:lnTo>
                  <a:lnTo>
                    <a:pt x="95" y="67"/>
                  </a:lnTo>
                  <a:lnTo>
                    <a:pt x="89" y="73"/>
                  </a:lnTo>
                  <a:lnTo>
                    <a:pt x="86" y="80"/>
                  </a:lnTo>
                  <a:lnTo>
                    <a:pt x="80" y="83"/>
                  </a:lnTo>
                  <a:lnTo>
                    <a:pt x="77" y="92"/>
                  </a:lnTo>
                  <a:lnTo>
                    <a:pt x="71" y="99"/>
                  </a:lnTo>
                  <a:lnTo>
                    <a:pt x="64" y="105"/>
                  </a:lnTo>
                  <a:lnTo>
                    <a:pt x="61" y="111"/>
                  </a:lnTo>
                  <a:lnTo>
                    <a:pt x="55" y="118"/>
                  </a:lnTo>
                  <a:lnTo>
                    <a:pt x="49" y="124"/>
                  </a:lnTo>
                  <a:lnTo>
                    <a:pt x="43" y="130"/>
                  </a:lnTo>
                  <a:lnTo>
                    <a:pt x="40" y="134"/>
                  </a:lnTo>
                  <a:lnTo>
                    <a:pt x="37" y="137"/>
                  </a:lnTo>
                  <a:lnTo>
                    <a:pt x="34" y="140"/>
                  </a:lnTo>
                  <a:lnTo>
                    <a:pt x="30" y="143"/>
                  </a:lnTo>
                  <a:lnTo>
                    <a:pt x="27" y="146"/>
                  </a:lnTo>
                  <a:lnTo>
                    <a:pt x="24" y="149"/>
                  </a:lnTo>
                  <a:lnTo>
                    <a:pt x="21" y="153"/>
                  </a:lnTo>
                  <a:lnTo>
                    <a:pt x="18" y="153"/>
                  </a:lnTo>
                  <a:lnTo>
                    <a:pt x="15" y="153"/>
                  </a:lnTo>
                  <a:lnTo>
                    <a:pt x="12" y="156"/>
                  </a:lnTo>
                  <a:lnTo>
                    <a:pt x="9" y="156"/>
                  </a:lnTo>
                  <a:lnTo>
                    <a:pt x="6" y="156"/>
                  </a:lnTo>
                  <a:lnTo>
                    <a:pt x="3" y="153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3" y="140"/>
                  </a:lnTo>
                  <a:lnTo>
                    <a:pt x="3" y="137"/>
                  </a:lnTo>
                  <a:lnTo>
                    <a:pt x="6" y="137"/>
                  </a:lnTo>
                  <a:lnTo>
                    <a:pt x="9" y="137"/>
                  </a:lnTo>
                  <a:lnTo>
                    <a:pt x="9" y="134"/>
                  </a:lnTo>
                  <a:lnTo>
                    <a:pt x="12" y="134"/>
                  </a:lnTo>
                  <a:lnTo>
                    <a:pt x="15" y="134"/>
                  </a:lnTo>
                  <a:lnTo>
                    <a:pt x="15" y="137"/>
                  </a:lnTo>
                  <a:lnTo>
                    <a:pt x="18" y="137"/>
                  </a:lnTo>
                  <a:lnTo>
                    <a:pt x="18" y="140"/>
                  </a:lnTo>
                  <a:lnTo>
                    <a:pt x="18" y="143"/>
                  </a:lnTo>
                  <a:lnTo>
                    <a:pt x="21" y="143"/>
                  </a:lnTo>
                  <a:lnTo>
                    <a:pt x="24" y="143"/>
                  </a:lnTo>
                  <a:lnTo>
                    <a:pt x="24" y="140"/>
                  </a:lnTo>
                  <a:lnTo>
                    <a:pt x="27" y="140"/>
                  </a:lnTo>
                  <a:lnTo>
                    <a:pt x="27" y="137"/>
                  </a:lnTo>
                  <a:lnTo>
                    <a:pt x="30" y="137"/>
                  </a:lnTo>
                  <a:lnTo>
                    <a:pt x="30" y="134"/>
                  </a:lnTo>
                  <a:lnTo>
                    <a:pt x="34" y="134"/>
                  </a:lnTo>
                  <a:lnTo>
                    <a:pt x="37" y="130"/>
                  </a:lnTo>
                  <a:lnTo>
                    <a:pt x="40" y="127"/>
                  </a:lnTo>
                  <a:lnTo>
                    <a:pt x="43" y="124"/>
                  </a:lnTo>
                  <a:lnTo>
                    <a:pt x="46" y="121"/>
                  </a:lnTo>
                  <a:lnTo>
                    <a:pt x="46" y="118"/>
                  </a:lnTo>
                  <a:lnTo>
                    <a:pt x="49" y="118"/>
                  </a:lnTo>
                  <a:lnTo>
                    <a:pt x="49" y="115"/>
                  </a:lnTo>
                  <a:lnTo>
                    <a:pt x="52" y="111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6" y="19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37" y="10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4" y="13"/>
                  </a:lnTo>
                  <a:lnTo>
                    <a:pt x="21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3" name="Group 10"/>
          <p:cNvGrpSpPr>
            <a:grpSpLocks/>
          </p:cNvGrpSpPr>
          <p:nvPr/>
        </p:nvGrpSpPr>
        <p:grpSpPr bwMode="auto">
          <a:xfrm>
            <a:off x="1779588" y="2767013"/>
            <a:ext cx="271462" cy="877887"/>
            <a:chOff x="2872" y="514"/>
            <a:chExt cx="219" cy="685"/>
          </a:xfrm>
        </p:grpSpPr>
        <p:sp>
          <p:nvSpPr>
            <p:cNvPr id="9246" name="Freeform 11"/>
            <p:cNvSpPr>
              <a:spLocks/>
            </p:cNvSpPr>
            <p:nvPr/>
          </p:nvSpPr>
          <p:spPr bwMode="auto">
            <a:xfrm>
              <a:off x="2872" y="514"/>
              <a:ext cx="77" cy="152"/>
            </a:xfrm>
            <a:custGeom>
              <a:avLst/>
              <a:gdLst>
                <a:gd name="T0" fmla="*/ 40 w 77"/>
                <a:gd name="T1" fmla="*/ 70 h 152"/>
                <a:gd name="T2" fmla="*/ 40 w 77"/>
                <a:gd name="T3" fmla="*/ 0 h 152"/>
                <a:gd name="T4" fmla="*/ 77 w 77"/>
                <a:gd name="T5" fmla="*/ 152 h 152"/>
                <a:gd name="T6" fmla="*/ 77 w 77"/>
                <a:gd name="T7" fmla="*/ 149 h 152"/>
                <a:gd name="T8" fmla="*/ 74 w 77"/>
                <a:gd name="T9" fmla="*/ 146 h 152"/>
                <a:gd name="T10" fmla="*/ 71 w 77"/>
                <a:gd name="T11" fmla="*/ 146 h 152"/>
                <a:gd name="T12" fmla="*/ 67 w 77"/>
                <a:gd name="T13" fmla="*/ 143 h 152"/>
                <a:gd name="T14" fmla="*/ 64 w 77"/>
                <a:gd name="T15" fmla="*/ 143 h 152"/>
                <a:gd name="T16" fmla="*/ 61 w 77"/>
                <a:gd name="T17" fmla="*/ 140 h 152"/>
                <a:gd name="T18" fmla="*/ 58 w 77"/>
                <a:gd name="T19" fmla="*/ 140 h 152"/>
                <a:gd name="T20" fmla="*/ 55 w 77"/>
                <a:gd name="T21" fmla="*/ 136 h 152"/>
                <a:gd name="T22" fmla="*/ 52 w 77"/>
                <a:gd name="T23" fmla="*/ 136 h 152"/>
                <a:gd name="T24" fmla="*/ 49 w 77"/>
                <a:gd name="T25" fmla="*/ 136 h 152"/>
                <a:gd name="T26" fmla="*/ 46 w 77"/>
                <a:gd name="T27" fmla="*/ 136 h 152"/>
                <a:gd name="T28" fmla="*/ 43 w 77"/>
                <a:gd name="T29" fmla="*/ 136 h 152"/>
                <a:gd name="T30" fmla="*/ 40 w 77"/>
                <a:gd name="T31" fmla="*/ 136 h 152"/>
                <a:gd name="T32" fmla="*/ 37 w 77"/>
                <a:gd name="T33" fmla="*/ 136 h 152"/>
                <a:gd name="T34" fmla="*/ 34 w 77"/>
                <a:gd name="T35" fmla="*/ 136 h 152"/>
                <a:gd name="T36" fmla="*/ 30 w 77"/>
                <a:gd name="T37" fmla="*/ 136 h 152"/>
                <a:gd name="T38" fmla="*/ 27 w 77"/>
                <a:gd name="T39" fmla="*/ 136 h 152"/>
                <a:gd name="T40" fmla="*/ 24 w 77"/>
                <a:gd name="T41" fmla="*/ 136 h 152"/>
                <a:gd name="T42" fmla="*/ 21 w 77"/>
                <a:gd name="T43" fmla="*/ 136 h 152"/>
                <a:gd name="T44" fmla="*/ 18 w 77"/>
                <a:gd name="T45" fmla="*/ 140 h 152"/>
                <a:gd name="T46" fmla="*/ 15 w 77"/>
                <a:gd name="T47" fmla="*/ 140 h 152"/>
                <a:gd name="T48" fmla="*/ 15 w 77"/>
                <a:gd name="T49" fmla="*/ 143 h 152"/>
                <a:gd name="T50" fmla="*/ 12 w 77"/>
                <a:gd name="T51" fmla="*/ 143 h 152"/>
                <a:gd name="T52" fmla="*/ 9 w 77"/>
                <a:gd name="T53" fmla="*/ 143 h 152"/>
                <a:gd name="T54" fmla="*/ 6 w 77"/>
                <a:gd name="T55" fmla="*/ 146 h 152"/>
                <a:gd name="T56" fmla="*/ 3 w 77"/>
                <a:gd name="T57" fmla="*/ 146 h 152"/>
                <a:gd name="T58" fmla="*/ 3 w 77"/>
                <a:gd name="T59" fmla="*/ 149 h 152"/>
                <a:gd name="T60" fmla="*/ 0 w 77"/>
                <a:gd name="T61" fmla="*/ 152 h 152"/>
                <a:gd name="T62" fmla="*/ 40 w 77"/>
                <a:gd name="T63" fmla="*/ 0 h 152"/>
                <a:gd name="T64" fmla="*/ 40 w 77"/>
                <a:gd name="T65" fmla="*/ 70 h 1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"/>
                <a:gd name="T100" fmla="*/ 0 h 152"/>
                <a:gd name="T101" fmla="*/ 77 w 77"/>
                <a:gd name="T102" fmla="*/ 152 h 1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" h="152">
                  <a:moveTo>
                    <a:pt x="40" y="70"/>
                  </a:moveTo>
                  <a:lnTo>
                    <a:pt x="40" y="0"/>
                  </a:lnTo>
                  <a:lnTo>
                    <a:pt x="77" y="152"/>
                  </a:lnTo>
                  <a:lnTo>
                    <a:pt x="77" y="149"/>
                  </a:lnTo>
                  <a:lnTo>
                    <a:pt x="74" y="146"/>
                  </a:lnTo>
                  <a:lnTo>
                    <a:pt x="71" y="146"/>
                  </a:lnTo>
                  <a:lnTo>
                    <a:pt x="67" y="143"/>
                  </a:lnTo>
                  <a:lnTo>
                    <a:pt x="64" y="143"/>
                  </a:lnTo>
                  <a:lnTo>
                    <a:pt x="61" y="140"/>
                  </a:lnTo>
                  <a:lnTo>
                    <a:pt x="58" y="140"/>
                  </a:lnTo>
                  <a:lnTo>
                    <a:pt x="55" y="136"/>
                  </a:lnTo>
                  <a:lnTo>
                    <a:pt x="52" y="136"/>
                  </a:lnTo>
                  <a:lnTo>
                    <a:pt x="49" y="136"/>
                  </a:lnTo>
                  <a:lnTo>
                    <a:pt x="46" y="136"/>
                  </a:lnTo>
                  <a:lnTo>
                    <a:pt x="43" y="136"/>
                  </a:lnTo>
                  <a:lnTo>
                    <a:pt x="40" y="136"/>
                  </a:lnTo>
                  <a:lnTo>
                    <a:pt x="37" y="136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27" y="136"/>
                  </a:lnTo>
                  <a:lnTo>
                    <a:pt x="24" y="136"/>
                  </a:lnTo>
                  <a:lnTo>
                    <a:pt x="21" y="136"/>
                  </a:lnTo>
                  <a:lnTo>
                    <a:pt x="18" y="140"/>
                  </a:lnTo>
                  <a:lnTo>
                    <a:pt x="15" y="140"/>
                  </a:lnTo>
                  <a:lnTo>
                    <a:pt x="15" y="143"/>
                  </a:lnTo>
                  <a:lnTo>
                    <a:pt x="12" y="143"/>
                  </a:lnTo>
                  <a:lnTo>
                    <a:pt x="9" y="143"/>
                  </a:lnTo>
                  <a:lnTo>
                    <a:pt x="6" y="146"/>
                  </a:lnTo>
                  <a:lnTo>
                    <a:pt x="3" y="146"/>
                  </a:lnTo>
                  <a:lnTo>
                    <a:pt x="3" y="149"/>
                  </a:lnTo>
                  <a:lnTo>
                    <a:pt x="0" y="152"/>
                  </a:lnTo>
                  <a:lnTo>
                    <a:pt x="40" y="0"/>
                  </a:lnTo>
                  <a:lnTo>
                    <a:pt x="4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12"/>
            <p:cNvSpPr>
              <a:spLocks/>
            </p:cNvSpPr>
            <p:nvPr/>
          </p:nvSpPr>
          <p:spPr bwMode="auto">
            <a:xfrm>
              <a:off x="2902" y="631"/>
              <a:ext cx="19" cy="568"/>
            </a:xfrm>
            <a:custGeom>
              <a:avLst/>
              <a:gdLst>
                <a:gd name="T0" fmla="*/ 19 w 19"/>
                <a:gd name="T1" fmla="*/ 568 h 568"/>
                <a:gd name="T2" fmla="*/ 19 w 19"/>
                <a:gd name="T3" fmla="*/ 482 h 568"/>
                <a:gd name="T4" fmla="*/ 19 w 19"/>
                <a:gd name="T5" fmla="*/ 409 h 568"/>
                <a:gd name="T6" fmla="*/ 19 w 19"/>
                <a:gd name="T7" fmla="*/ 343 h 568"/>
                <a:gd name="T8" fmla="*/ 19 w 19"/>
                <a:gd name="T9" fmla="*/ 283 h 568"/>
                <a:gd name="T10" fmla="*/ 19 w 19"/>
                <a:gd name="T11" fmla="*/ 222 h 568"/>
                <a:gd name="T12" fmla="*/ 19 w 19"/>
                <a:gd name="T13" fmla="*/ 159 h 568"/>
                <a:gd name="T14" fmla="*/ 19 w 19"/>
                <a:gd name="T15" fmla="*/ 86 h 568"/>
                <a:gd name="T16" fmla="*/ 19 w 19"/>
                <a:gd name="T17" fmla="*/ 0 h 568"/>
                <a:gd name="T18" fmla="*/ 0 w 19"/>
                <a:gd name="T19" fmla="*/ 0 h 568"/>
                <a:gd name="T20" fmla="*/ 0 w 19"/>
                <a:gd name="T21" fmla="*/ 86 h 568"/>
                <a:gd name="T22" fmla="*/ 0 w 19"/>
                <a:gd name="T23" fmla="*/ 159 h 568"/>
                <a:gd name="T24" fmla="*/ 0 w 19"/>
                <a:gd name="T25" fmla="*/ 222 h 568"/>
                <a:gd name="T26" fmla="*/ 0 w 19"/>
                <a:gd name="T27" fmla="*/ 283 h 568"/>
                <a:gd name="T28" fmla="*/ 0 w 19"/>
                <a:gd name="T29" fmla="*/ 343 h 568"/>
                <a:gd name="T30" fmla="*/ 0 w 19"/>
                <a:gd name="T31" fmla="*/ 409 h 568"/>
                <a:gd name="T32" fmla="*/ 0 w 19"/>
                <a:gd name="T33" fmla="*/ 482 h 568"/>
                <a:gd name="T34" fmla="*/ 0 w 19"/>
                <a:gd name="T35" fmla="*/ 568 h 568"/>
                <a:gd name="T36" fmla="*/ 19 w 19"/>
                <a:gd name="T37" fmla="*/ 568 h 5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68"/>
                <a:gd name="T59" fmla="*/ 19 w 19"/>
                <a:gd name="T60" fmla="*/ 568 h 5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68">
                  <a:moveTo>
                    <a:pt x="19" y="568"/>
                  </a:moveTo>
                  <a:lnTo>
                    <a:pt x="19" y="482"/>
                  </a:lnTo>
                  <a:lnTo>
                    <a:pt x="19" y="409"/>
                  </a:lnTo>
                  <a:lnTo>
                    <a:pt x="19" y="343"/>
                  </a:lnTo>
                  <a:lnTo>
                    <a:pt x="19" y="283"/>
                  </a:lnTo>
                  <a:lnTo>
                    <a:pt x="19" y="222"/>
                  </a:lnTo>
                  <a:lnTo>
                    <a:pt x="19" y="159"/>
                  </a:lnTo>
                  <a:lnTo>
                    <a:pt x="19" y="86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86"/>
                  </a:lnTo>
                  <a:lnTo>
                    <a:pt x="0" y="159"/>
                  </a:lnTo>
                  <a:lnTo>
                    <a:pt x="0" y="222"/>
                  </a:lnTo>
                  <a:lnTo>
                    <a:pt x="0" y="283"/>
                  </a:lnTo>
                  <a:lnTo>
                    <a:pt x="0" y="343"/>
                  </a:lnTo>
                  <a:lnTo>
                    <a:pt x="0" y="409"/>
                  </a:lnTo>
                  <a:lnTo>
                    <a:pt x="0" y="482"/>
                  </a:lnTo>
                  <a:lnTo>
                    <a:pt x="0" y="568"/>
                  </a:lnTo>
                  <a:lnTo>
                    <a:pt x="19" y="5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13"/>
            <p:cNvSpPr>
              <a:spLocks/>
            </p:cNvSpPr>
            <p:nvPr/>
          </p:nvSpPr>
          <p:spPr bwMode="auto">
            <a:xfrm>
              <a:off x="2992" y="558"/>
              <a:ext cx="99" cy="102"/>
            </a:xfrm>
            <a:custGeom>
              <a:avLst/>
              <a:gdLst>
                <a:gd name="T0" fmla="*/ 28 w 99"/>
                <a:gd name="T1" fmla="*/ 0 h 102"/>
                <a:gd name="T2" fmla="*/ 99 w 99"/>
                <a:gd name="T3" fmla="*/ 0 h 102"/>
                <a:gd name="T4" fmla="*/ 99 w 99"/>
                <a:gd name="T5" fmla="*/ 4 h 102"/>
                <a:gd name="T6" fmla="*/ 22 w 99"/>
                <a:gd name="T7" fmla="*/ 86 h 102"/>
                <a:gd name="T8" fmla="*/ 52 w 99"/>
                <a:gd name="T9" fmla="*/ 86 h 102"/>
                <a:gd name="T10" fmla="*/ 56 w 99"/>
                <a:gd name="T11" fmla="*/ 86 h 102"/>
                <a:gd name="T12" fmla="*/ 59 w 99"/>
                <a:gd name="T13" fmla="*/ 86 h 102"/>
                <a:gd name="T14" fmla="*/ 62 w 99"/>
                <a:gd name="T15" fmla="*/ 86 h 102"/>
                <a:gd name="T16" fmla="*/ 62 w 99"/>
                <a:gd name="T17" fmla="*/ 86 h 102"/>
                <a:gd name="T18" fmla="*/ 65 w 99"/>
                <a:gd name="T19" fmla="*/ 86 h 102"/>
                <a:gd name="T20" fmla="*/ 68 w 99"/>
                <a:gd name="T21" fmla="*/ 86 h 102"/>
                <a:gd name="T22" fmla="*/ 68 w 99"/>
                <a:gd name="T23" fmla="*/ 86 h 102"/>
                <a:gd name="T24" fmla="*/ 68 w 99"/>
                <a:gd name="T25" fmla="*/ 86 h 102"/>
                <a:gd name="T26" fmla="*/ 68 w 99"/>
                <a:gd name="T27" fmla="*/ 86 h 102"/>
                <a:gd name="T28" fmla="*/ 71 w 99"/>
                <a:gd name="T29" fmla="*/ 86 h 102"/>
                <a:gd name="T30" fmla="*/ 71 w 99"/>
                <a:gd name="T31" fmla="*/ 86 h 102"/>
                <a:gd name="T32" fmla="*/ 71 w 99"/>
                <a:gd name="T33" fmla="*/ 86 h 102"/>
                <a:gd name="T34" fmla="*/ 71 w 99"/>
                <a:gd name="T35" fmla="*/ 86 h 102"/>
                <a:gd name="T36" fmla="*/ 74 w 99"/>
                <a:gd name="T37" fmla="*/ 83 h 102"/>
                <a:gd name="T38" fmla="*/ 74 w 99"/>
                <a:gd name="T39" fmla="*/ 83 h 102"/>
                <a:gd name="T40" fmla="*/ 74 w 99"/>
                <a:gd name="T41" fmla="*/ 83 h 102"/>
                <a:gd name="T42" fmla="*/ 74 w 99"/>
                <a:gd name="T43" fmla="*/ 83 h 102"/>
                <a:gd name="T44" fmla="*/ 77 w 99"/>
                <a:gd name="T45" fmla="*/ 80 h 102"/>
                <a:gd name="T46" fmla="*/ 77 w 99"/>
                <a:gd name="T47" fmla="*/ 80 h 102"/>
                <a:gd name="T48" fmla="*/ 77 w 99"/>
                <a:gd name="T49" fmla="*/ 80 h 102"/>
                <a:gd name="T50" fmla="*/ 77 w 99"/>
                <a:gd name="T51" fmla="*/ 76 h 102"/>
                <a:gd name="T52" fmla="*/ 77 w 99"/>
                <a:gd name="T53" fmla="*/ 76 h 102"/>
                <a:gd name="T54" fmla="*/ 80 w 99"/>
                <a:gd name="T55" fmla="*/ 73 h 102"/>
                <a:gd name="T56" fmla="*/ 80 w 99"/>
                <a:gd name="T57" fmla="*/ 70 h 102"/>
                <a:gd name="T58" fmla="*/ 83 w 99"/>
                <a:gd name="T59" fmla="*/ 70 h 102"/>
                <a:gd name="T60" fmla="*/ 74 w 99"/>
                <a:gd name="T61" fmla="*/ 102 h 102"/>
                <a:gd name="T62" fmla="*/ 0 w 99"/>
                <a:gd name="T63" fmla="*/ 102 h 102"/>
                <a:gd name="T64" fmla="*/ 0 w 99"/>
                <a:gd name="T65" fmla="*/ 99 h 102"/>
                <a:gd name="T66" fmla="*/ 80 w 99"/>
                <a:gd name="T67" fmla="*/ 16 h 102"/>
                <a:gd name="T68" fmla="*/ 46 w 99"/>
                <a:gd name="T69" fmla="*/ 16 h 102"/>
                <a:gd name="T70" fmla="*/ 43 w 99"/>
                <a:gd name="T71" fmla="*/ 16 h 102"/>
                <a:gd name="T72" fmla="*/ 43 w 99"/>
                <a:gd name="T73" fmla="*/ 16 h 102"/>
                <a:gd name="T74" fmla="*/ 40 w 99"/>
                <a:gd name="T75" fmla="*/ 16 h 102"/>
                <a:gd name="T76" fmla="*/ 37 w 99"/>
                <a:gd name="T77" fmla="*/ 16 h 102"/>
                <a:gd name="T78" fmla="*/ 37 w 99"/>
                <a:gd name="T79" fmla="*/ 16 h 102"/>
                <a:gd name="T80" fmla="*/ 37 w 99"/>
                <a:gd name="T81" fmla="*/ 16 h 102"/>
                <a:gd name="T82" fmla="*/ 34 w 99"/>
                <a:gd name="T83" fmla="*/ 16 h 102"/>
                <a:gd name="T84" fmla="*/ 34 w 99"/>
                <a:gd name="T85" fmla="*/ 16 h 102"/>
                <a:gd name="T86" fmla="*/ 34 w 99"/>
                <a:gd name="T87" fmla="*/ 16 h 102"/>
                <a:gd name="T88" fmla="*/ 34 w 99"/>
                <a:gd name="T89" fmla="*/ 16 h 102"/>
                <a:gd name="T90" fmla="*/ 31 w 99"/>
                <a:gd name="T91" fmla="*/ 16 h 102"/>
                <a:gd name="T92" fmla="*/ 31 w 99"/>
                <a:gd name="T93" fmla="*/ 19 h 102"/>
                <a:gd name="T94" fmla="*/ 31 w 99"/>
                <a:gd name="T95" fmla="*/ 19 h 102"/>
                <a:gd name="T96" fmla="*/ 31 w 99"/>
                <a:gd name="T97" fmla="*/ 19 h 102"/>
                <a:gd name="T98" fmla="*/ 28 w 99"/>
                <a:gd name="T99" fmla="*/ 19 h 102"/>
                <a:gd name="T100" fmla="*/ 28 w 99"/>
                <a:gd name="T101" fmla="*/ 19 h 102"/>
                <a:gd name="T102" fmla="*/ 28 w 99"/>
                <a:gd name="T103" fmla="*/ 23 h 102"/>
                <a:gd name="T104" fmla="*/ 28 w 99"/>
                <a:gd name="T105" fmla="*/ 23 h 102"/>
                <a:gd name="T106" fmla="*/ 25 w 99"/>
                <a:gd name="T107" fmla="*/ 23 h 102"/>
                <a:gd name="T108" fmla="*/ 25 w 99"/>
                <a:gd name="T109" fmla="*/ 26 h 102"/>
                <a:gd name="T110" fmla="*/ 25 w 99"/>
                <a:gd name="T111" fmla="*/ 26 h 102"/>
                <a:gd name="T112" fmla="*/ 25 w 99"/>
                <a:gd name="T113" fmla="*/ 26 h 102"/>
                <a:gd name="T114" fmla="*/ 22 w 99"/>
                <a:gd name="T115" fmla="*/ 29 h 102"/>
                <a:gd name="T116" fmla="*/ 22 w 99"/>
                <a:gd name="T117" fmla="*/ 29 h 102"/>
                <a:gd name="T118" fmla="*/ 18 w 99"/>
                <a:gd name="T119" fmla="*/ 29 h 102"/>
                <a:gd name="T120" fmla="*/ 28 w 99"/>
                <a:gd name="T121" fmla="*/ 0 h 1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"/>
                <a:gd name="T184" fmla="*/ 0 h 102"/>
                <a:gd name="T185" fmla="*/ 99 w 99"/>
                <a:gd name="T186" fmla="*/ 102 h 1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" h="102">
                  <a:moveTo>
                    <a:pt x="28" y="0"/>
                  </a:moveTo>
                  <a:lnTo>
                    <a:pt x="99" y="0"/>
                  </a:lnTo>
                  <a:lnTo>
                    <a:pt x="99" y="4"/>
                  </a:lnTo>
                  <a:lnTo>
                    <a:pt x="22" y="86"/>
                  </a:lnTo>
                  <a:lnTo>
                    <a:pt x="52" y="86"/>
                  </a:lnTo>
                  <a:lnTo>
                    <a:pt x="56" y="86"/>
                  </a:lnTo>
                  <a:lnTo>
                    <a:pt x="59" y="86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1" y="86"/>
                  </a:lnTo>
                  <a:lnTo>
                    <a:pt x="74" y="83"/>
                  </a:lnTo>
                  <a:lnTo>
                    <a:pt x="77" y="80"/>
                  </a:lnTo>
                  <a:lnTo>
                    <a:pt x="77" y="76"/>
                  </a:lnTo>
                  <a:lnTo>
                    <a:pt x="80" y="73"/>
                  </a:lnTo>
                  <a:lnTo>
                    <a:pt x="80" y="70"/>
                  </a:lnTo>
                  <a:lnTo>
                    <a:pt x="83" y="70"/>
                  </a:lnTo>
                  <a:lnTo>
                    <a:pt x="74" y="102"/>
                  </a:lnTo>
                  <a:lnTo>
                    <a:pt x="0" y="102"/>
                  </a:lnTo>
                  <a:lnTo>
                    <a:pt x="0" y="99"/>
                  </a:lnTo>
                  <a:lnTo>
                    <a:pt x="80" y="16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7" y="16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25" y="26"/>
                  </a:lnTo>
                  <a:lnTo>
                    <a:pt x="22" y="29"/>
                  </a:lnTo>
                  <a:lnTo>
                    <a:pt x="18" y="2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4" name="Freeform 14"/>
          <p:cNvSpPr>
            <a:spLocks/>
          </p:cNvSpPr>
          <p:nvPr/>
        </p:nvSpPr>
        <p:spPr bwMode="auto">
          <a:xfrm>
            <a:off x="1295400" y="3657600"/>
            <a:ext cx="2057400" cy="1981200"/>
          </a:xfrm>
          <a:custGeom>
            <a:avLst/>
            <a:gdLst>
              <a:gd name="T0" fmla="*/ 0 w 1296"/>
              <a:gd name="T1" fmla="*/ 240 h 1248"/>
              <a:gd name="T2" fmla="*/ 0 w 1296"/>
              <a:gd name="T3" fmla="*/ 1248 h 1248"/>
              <a:gd name="T4" fmla="*/ 960 w 1296"/>
              <a:gd name="T5" fmla="*/ 1248 h 1248"/>
              <a:gd name="T6" fmla="*/ 1296 w 1296"/>
              <a:gd name="T7" fmla="*/ 960 h 1248"/>
              <a:gd name="T8" fmla="*/ 1296 w 1296"/>
              <a:gd name="T9" fmla="*/ 0 h 1248"/>
              <a:gd name="T10" fmla="*/ 336 w 1296"/>
              <a:gd name="T11" fmla="*/ 0 h 1248"/>
              <a:gd name="T12" fmla="*/ 0 w 1296"/>
              <a:gd name="T13" fmla="*/ 240 h 1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6"/>
              <a:gd name="T22" fmla="*/ 0 h 1248"/>
              <a:gd name="T23" fmla="*/ 1296 w 1296"/>
              <a:gd name="T24" fmla="*/ 1248 h 1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6" h="1248">
                <a:moveTo>
                  <a:pt x="0" y="240"/>
                </a:moveTo>
                <a:lnTo>
                  <a:pt x="0" y="1248"/>
                </a:lnTo>
                <a:lnTo>
                  <a:pt x="960" y="1248"/>
                </a:lnTo>
                <a:lnTo>
                  <a:pt x="1296" y="960"/>
                </a:lnTo>
                <a:lnTo>
                  <a:pt x="1296" y="0"/>
                </a:lnTo>
                <a:lnTo>
                  <a:pt x="336" y="0"/>
                </a:lnTo>
                <a:lnTo>
                  <a:pt x="0" y="24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5" name="Group 15"/>
          <p:cNvGrpSpPr>
            <a:grpSpLocks/>
          </p:cNvGrpSpPr>
          <p:nvPr/>
        </p:nvGrpSpPr>
        <p:grpSpPr bwMode="auto">
          <a:xfrm>
            <a:off x="1295400" y="3657600"/>
            <a:ext cx="2057400" cy="1970088"/>
            <a:chOff x="4272" y="866"/>
            <a:chExt cx="1292" cy="1289"/>
          </a:xfrm>
        </p:grpSpPr>
        <p:sp>
          <p:nvSpPr>
            <p:cNvPr id="9243" name="Freeform 16"/>
            <p:cNvSpPr>
              <a:spLocks/>
            </p:cNvSpPr>
            <p:nvPr/>
          </p:nvSpPr>
          <p:spPr bwMode="auto">
            <a:xfrm>
              <a:off x="5228" y="1140"/>
              <a:ext cx="0" cy="1015"/>
            </a:xfrm>
            <a:custGeom>
              <a:avLst/>
              <a:gdLst>
                <a:gd name="T0" fmla="*/ 0 h 1256"/>
                <a:gd name="T1" fmla="*/ 156 h 1256"/>
                <a:gd name="T2" fmla="*/ 314 h 1256"/>
                <a:gd name="T3" fmla="*/ 470 h 1256"/>
                <a:gd name="T4" fmla="*/ 628 h 1256"/>
                <a:gd name="T5" fmla="*/ 783 h 1256"/>
                <a:gd name="T6" fmla="*/ 942 h 1256"/>
                <a:gd name="T7" fmla="*/ 1097 h 1256"/>
                <a:gd name="T8" fmla="*/ 1256 h 125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h 1256"/>
                <a:gd name="T19" fmla="*/ 1256 h 1256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T18" r="0" b="T19"/>
              <a:pathLst>
                <a:path h="1256">
                  <a:moveTo>
                    <a:pt x="0" y="0"/>
                  </a:moveTo>
                  <a:lnTo>
                    <a:pt x="0" y="156"/>
                  </a:lnTo>
                  <a:lnTo>
                    <a:pt x="0" y="314"/>
                  </a:lnTo>
                  <a:lnTo>
                    <a:pt x="0" y="470"/>
                  </a:lnTo>
                  <a:lnTo>
                    <a:pt x="0" y="628"/>
                  </a:lnTo>
                  <a:lnTo>
                    <a:pt x="0" y="783"/>
                  </a:lnTo>
                  <a:lnTo>
                    <a:pt x="0" y="942"/>
                  </a:lnTo>
                  <a:lnTo>
                    <a:pt x="0" y="1097"/>
                  </a:lnTo>
                  <a:lnTo>
                    <a:pt x="0" y="12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17"/>
            <p:cNvSpPr>
              <a:spLocks/>
            </p:cNvSpPr>
            <p:nvPr/>
          </p:nvSpPr>
          <p:spPr bwMode="auto">
            <a:xfrm>
              <a:off x="4272" y="1140"/>
              <a:ext cx="956" cy="1"/>
            </a:xfrm>
            <a:custGeom>
              <a:avLst/>
              <a:gdLst>
                <a:gd name="T0" fmla="*/ 0 w 1226"/>
                <a:gd name="T1" fmla="*/ 0 h 1"/>
                <a:gd name="T2" fmla="*/ 155 w 1226"/>
                <a:gd name="T3" fmla="*/ 0 h 1"/>
                <a:gd name="T4" fmla="*/ 306 w 1226"/>
                <a:gd name="T5" fmla="*/ 0 h 1"/>
                <a:gd name="T6" fmla="*/ 460 w 1226"/>
                <a:gd name="T7" fmla="*/ 0 h 1"/>
                <a:gd name="T8" fmla="*/ 612 w 1226"/>
                <a:gd name="T9" fmla="*/ 0 h 1"/>
                <a:gd name="T10" fmla="*/ 766 w 1226"/>
                <a:gd name="T11" fmla="*/ 0 h 1"/>
                <a:gd name="T12" fmla="*/ 917 w 1226"/>
                <a:gd name="T13" fmla="*/ 0 h 1"/>
                <a:gd name="T14" fmla="*/ 1072 w 1226"/>
                <a:gd name="T15" fmla="*/ 0 h 1"/>
                <a:gd name="T16" fmla="*/ 1226 w 1226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6"/>
                <a:gd name="T28" fmla="*/ 0 h 1"/>
                <a:gd name="T29" fmla="*/ 1226 w 1226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6" h="1">
                  <a:moveTo>
                    <a:pt x="0" y="0"/>
                  </a:moveTo>
                  <a:lnTo>
                    <a:pt x="155" y="0"/>
                  </a:lnTo>
                  <a:lnTo>
                    <a:pt x="306" y="0"/>
                  </a:lnTo>
                  <a:lnTo>
                    <a:pt x="460" y="0"/>
                  </a:lnTo>
                  <a:lnTo>
                    <a:pt x="612" y="0"/>
                  </a:lnTo>
                  <a:lnTo>
                    <a:pt x="766" y="0"/>
                  </a:lnTo>
                  <a:lnTo>
                    <a:pt x="917" y="0"/>
                  </a:lnTo>
                  <a:lnTo>
                    <a:pt x="1072" y="0"/>
                  </a:lnTo>
                  <a:lnTo>
                    <a:pt x="122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18"/>
            <p:cNvSpPr>
              <a:spLocks noChangeShapeType="1"/>
            </p:cNvSpPr>
            <p:nvPr/>
          </p:nvSpPr>
          <p:spPr bwMode="auto">
            <a:xfrm flipV="1">
              <a:off x="5225" y="866"/>
              <a:ext cx="339" cy="2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26" name="Picture 19" descr="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613" y="3276600"/>
            <a:ext cx="6365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0" descr="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91000"/>
            <a:ext cx="636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1" descr="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4419600"/>
            <a:ext cx="6365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11" name="Text Box 23"/>
          <p:cNvSpPr txBox="1">
            <a:spLocks noChangeArrowheads="1"/>
          </p:cNvSpPr>
          <p:nvPr/>
        </p:nvSpPr>
        <p:spPr bwMode="auto">
          <a:xfrm>
            <a:off x="6011863" y="871538"/>
            <a:ext cx="2551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Matrica stres tenzora</a:t>
            </a:r>
          </a:p>
        </p:txBody>
      </p:sp>
      <p:grpSp>
        <p:nvGrpSpPr>
          <p:cNvPr id="9230" name="Group 38"/>
          <p:cNvGrpSpPr>
            <a:grpSpLocks/>
          </p:cNvGrpSpPr>
          <p:nvPr/>
        </p:nvGrpSpPr>
        <p:grpSpPr bwMode="auto">
          <a:xfrm>
            <a:off x="5291138" y="2022475"/>
            <a:ext cx="615950" cy="468313"/>
            <a:chOff x="3201" y="1274"/>
            <a:chExt cx="388" cy="295"/>
          </a:xfrm>
        </p:grpSpPr>
        <p:sp>
          <p:nvSpPr>
            <p:cNvPr id="9241" name="Text Box 27"/>
            <p:cNvSpPr txBox="1">
              <a:spLocks noChangeArrowheads="1"/>
            </p:cNvSpPr>
            <p:nvPr/>
          </p:nvSpPr>
          <p:spPr bwMode="auto">
            <a:xfrm>
              <a:off x="3201" y="127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 i="1">
                  <a:latin typeface="YU Times New Roman" charset="0"/>
                  <a:sym typeface="Symbol" pitchFamily="18" charset="2"/>
                </a:rPr>
                <a:t></a:t>
              </a:r>
              <a:endParaRPr lang="en-US" sz="2400" i="1">
                <a:latin typeface="YU Times New Roman" charset="0"/>
              </a:endParaRPr>
            </a:p>
          </p:txBody>
        </p:sp>
        <p:sp>
          <p:nvSpPr>
            <p:cNvPr id="9242" name="Text Box 28"/>
            <p:cNvSpPr txBox="1">
              <a:spLocks noChangeArrowheads="1"/>
            </p:cNvSpPr>
            <p:nvPr/>
          </p:nvSpPr>
          <p:spPr bwMode="auto">
            <a:xfrm>
              <a:off x="3377" y="128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YU Times New Roman" charset="0"/>
                </a:rPr>
                <a:t>9</a:t>
              </a:r>
            </a:p>
          </p:txBody>
        </p:sp>
      </p:grpSp>
      <p:sp>
        <p:nvSpPr>
          <p:cNvPr id="9231" name="Text Box 33"/>
          <p:cNvSpPr txBox="1">
            <a:spLocks noChangeArrowheads="1"/>
          </p:cNvSpPr>
          <p:nvPr/>
        </p:nvSpPr>
        <p:spPr bwMode="auto">
          <a:xfrm>
            <a:off x="5322888" y="501332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>
                <a:latin typeface="YU Times New Roman" charset="0"/>
                <a:sym typeface="Symbol" pitchFamily="18" charset="2"/>
              </a:rPr>
              <a:t></a:t>
            </a:r>
            <a:endParaRPr lang="en-US" sz="2400" i="1">
              <a:latin typeface="YU Times New Roman" charset="0"/>
            </a:endParaRPr>
          </a:p>
        </p:txBody>
      </p:sp>
      <p:sp>
        <p:nvSpPr>
          <p:cNvPr id="9232" name="Text Box 34"/>
          <p:cNvSpPr txBox="1">
            <a:spLocks noChangeArrowheads="1"/>
          </p:cNvSpPr>
          <p:nvPr/>
        </p:nvSpPr>
        <p:spPr bwMode="auto">
          <a:xfrm>
            <a:off x="5602288" y="50244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YU Times New Roman" charset="0"/>
              </a:rPr>
              <a:t>3</a:t>
            </a:r>
          </a:p>
        </p:txBody>
      </p:sp>
      <p:sp>
        <p:nvSpPr>
          <p:cNvPr id="9233" name="Text Box 35"/>
          <p:cNvSpPr txBox="1">
            <a:spLocks noChangeArrowheads="1"/>
          </p:cNvSpPr>
          <p:nvPr/>
        </p:nvSpPr>
        <p:spPr bwMode="auto">
          <a:xfrm>
            <a:off x="5291138" y="36449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>
                <a:latin typeface="YU Times New Roman" charset="0"/>
                <a:sym typeface="Symbol" pitchFamily="18" charset="2"/>
              </a:rPr>
              <a:t></a:t>
            </a:r>
            <a:endParaRPr lang="en-US" sz="2400" i="1">
              <a:latin typeface="YU Times New Roman" charset="0"/>
            </a:endParaRPr>
          </a:p>
        </p:txBody>
      </p:sp>
      <p:sp>
        <p:nvSpPr>
          <p:cNvPr id="9234" name="Text Box 36"/>
          <p:cNvSpPr txBox="1">
            <a:spLocks noChangeArrowheads="1"/>
          </p:cNvSpPr>
          <p:nvPr/>
        </p:nvSpPr>
        <p:spPr bwMode="auto">
          <a:xfrm>
            <a:off x="5570538" y="36560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YU Times New Roman" charset="0"/>
              </a:rPr>
              <a:t>6</a:t>
            </a:r>
          </a:p>
        </p:txBody>
      </p:sp>
      <p:sp>
        <p:nvSpPr>
          <p:cNvPr id="114725" name="Rectangle 37"/>
          <p:cNvSpPr>
            <a:spLocks noChangeArrowheads="1"/>
          </p:cNvSpPr>
          <p:nvPr/>
        </p:nvSpPr>
        <p:spPr bwMode="auto">
          <a:xfrm>
            <a:off x="395288" y="692150"/>
            <a:ext cx="46815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sr-Latn-C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stanju ravnoteže</a:t>
            </a:r>
            <a:r>
              <a:rPr lang="sr-Latn-CS"/>
              <a:t>, podrazumeva ispunjenje dva osnovna uslova. </a:t>
            </a:r>
            <a:endParaRPr lang="en-US"/>
          </a:p>
          <a:p>
            <a:pPr algn="l">
              <a:buFontTx/>
              <a:buChar char="-"/>
              <a:defRPr/>
            </a:pPr>
            <a:r>
              <a:rPr lang="sr-Latn-CS"/>
              <a:t>vektorski zbir svih sila mora biti jednak nuli i </a:t>
            </a:r>
            <a:endParaRPr lang="en-US"/>
          </a:p>
          <a:p>
            <a:pPr algn="l">
              <a:buFontTx/>
              <a:buChar char="-"/>
              <a:defRPr/>
            </a:pPr>
            <a:r>
              <a:rPr lang="sr-Latn-CS"/>
              <a:t>zbir svih momenata sile, takođe mora biti jednaki nuli.</a:t>
            </a:r>
          </a:p>
        </p:txBody>
      </p:sp>
      <p:graphicFrame>
        <p:nvGraphicFramePr>
          <p:cNvPr id="9218" name="Object 39"/>
          <p:cNvGraphicFramePr>
            <a:graphicFrameLocks noChangeAspect="1"/>
          </p:cNvGraphicFramePr>
          <p:nvPr/>
        </p:nvGraphicFramePr>
        <p:xfrm>
          <a:off x="6229350" y="1700213"/>
          <a:ext cx="2085975" cy="1208087"/>
        </p:xfrm>
        <a:graphic>
          <a:graphicData uri="http://schemas.openxmlformats.org/presentationml/2006/ole">
            <p:oleObj spid="_x0000_s9218" name="Equation" r:id="rId4" imgW="1270000" imgH="736600" progId="Equation.3">
              <p:embed/>
            </p:oleObj>
          </a:graphicData>
        </a:graphic>
      </p:graphicFrame>
      <p:sp>
        <p:nvSpPr>
          <p:cNvPr id="9236" name="Rectangle 41"/>
          <p:cNvSpPr>
            <a:spLocks noChangeArrowheads="1"/>
          </p:cNvSpPr>
          <p:nvPr/>
        </p:nvSpPr>
        <p:spPr bwMode="auto">
          <a:xfrm>
            <a:off x="6011863" y="1628775"/>
            <a:ext cx="2592387" cy="136842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43"/>
          <p:cNvSpPr>
            <a:spLocks noChangeArrowheads="1"/>
          </p:cNvSpPr>
          <p:nvPr/>
        </p:nvSpPr>
        <p:spPr bwMode="auto">
          <a:xfrm>
            <a:off x="6010275" y="3141663"/>
            <a:ext cx="2592388" cy="136842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9" name="Object 44"/>
          <p:cNvGraphicFramePr>
            <a:graphicFrameLocks noChangeAspect="1"/>
          </p:cNvGraphicFramePr>
          <p:nvPr/>
        </p:nvGraphicFramePr>
        <p:xfrm>
          <a:off x="6299200" y="3213100"/>
          <a:ext cx="2016125" cy="1166813"/>
        </p:xfrm>
        <a:graphic>
          <a:graphicData uri="http://schemas.openxmlformats.org/presentationml/2006/ole">
            <p:oleObj spid="_x0000_s9219" name="Equation" r:id="rId5" imgW="1270000" imgH="736600" progId="Equation.3">
              <p:embed/>
            </p:oleObj>
          </a:graphicData>
        </a:graphic>
      </p:graphicFrame>
      <p:sp>
        <p:nvSpPr>
          <p:cNvPr id="9238" name="Rectangle 46"/>
          <p:cNvSpPr>
            <a:spLocks noChangeArrowheads="1"/>
          </p:cNvSpPr>
          <p:nvPr/>
        </p:nvSpPr>
        <p:spPr bwMode="auto">
          <a:xfrm>
            <a:off x="6010275" y="4652963"/>
            <a:ext cx="2592388" cy="136842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Rectangle 49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0" name="Object 48"/>
          <p:cNvGraphicFramePr>
            <a:graphicFrameLocks noChangeAspect="1"/>
          </p:cNvGraphicFramePr>
          <p:nvPr/>
        </p:nvGraphicFramePr>
        <p:xfrm>
          <a:off x="6372225" y="4724400"/>
          <a:ext cx="1873250" cy="1106488"/>
        </p:xfrm>
        <a:graphic>
          <a:graphicData uri="http://schemas.openxmlformats.org/presentationml/2006/ole">
            <p:oleObj spid="_x0000_s9220" name="Equation" r:id="rId6" imgW="1206500" imgH="711200" progId="Equation.3">
              <p:embed/>
            </p:oleObj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6"/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42"/>
          <p:cNvGraphicFramePr>
            <a:graphicFrameLocks noChangeAspect="1"/>
          </p:cNvGraphicFramePr>
          <p:nvPr/>
        </p:nvGraphicFramePr>
        <p:xfrm>
          <a:off x="2484438" y="692150"/>
          <a:ext cx="1008062" cy="371475"/>
        </p:xfrm>
        <a:graphic>
          <a:graphicData uri="http://schemas.openxmlformats.org/presentationml/2006/ole">
            <p:oleObj spid="_x0000_s10242" name="Equation" r:id="rId3" imgW="622030" imgH="228501" progId="Equation.3">
              <p:embed/>
            </p:oleObj>
          </a:graphicData>
        </a:graphic>
      </p:graphicFrame>
      <p:graphicFrame>
        <p:nvGraphicFramePr>
          <p:cNvPr id="10243" name="Object 41"/>
          <p:cNvGraphicFramePr>
            <a:graphicFrameLocks noChangeAspect="1"/>
          </p:cNvGraphicFramePr>
          <p:nvPr/>
        </p:nvGraphicFramePr>
        <p:xfrm>
          <a:off x="2411413" y="1268413"/>
          <a:ext cx="1439862" cy="414337"/>
        </p:xfrm>
        <a:graphic>
          <a:graphicData uri="http://schemas.openxmlformats.org/presentationml/2006/ole">
            <p:oleObj spid="_x0000_s10243" name="Equation" r:id="rId4" imgW="799920" imgH="228600" progId="Equation.3">
              <p:embed/>
            </p:oleObj>
          </a:graphicData>
        </a:graphic>
      </p:graphicFrame>
      <p:graphicFrame>
        <p:nvGraphicFramePr>
          <p:cNvPr id="10244" name="Object 40"/>
          <p:cNvGraphicFramePr>
            <a:graphicFrameLocks noChangeAspect="1"/>
          </p:cNvGraphicFramePr>
          <p:nvPr/>
        </p:nvGraphicFramePr>
        <p:xfrm>
          <a:off x="4572000" y="1295400"/>
          <a:ext cx="1800225" cy="382588"/>
        </p:xfrm>
        <a:graphic>
          <a:graphicData uri="http://schemas.openxmlformats.org/presentationml/2006/ole">
            <p:oleObj spid="_x0000_s10244" name="Equation" r:id="rId5" imgW="1079500" imgH="228600" progId="Equation.3">
              <p:embed/>
            </p:oleObj>
          </a:graphicData>
        </a:graphic>
      </p:graphicFrame>
      <p:sp>
        <p:nvSpPr>
          <p:cNvPr id="10246" name="Rectangle 43"/>
          <p:cNvSpPr>
            <a:spLocks noChangeArrowheads="1"/>
          </p:cNvSpPr>
          <p:nvPr/>
        </p:nvSpPr>
        <p:spPr bwMode="auto">
          <a:xfrm>
            <a:off x="107950" y="692150"/>
            <a:ext cx="2368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r-Latn-CS">
                <a:ea typeface="Times New Roman" pitchFamily="18" charset="0"/>
                <a:cs typeface="Verdana" pitchFamily="34" charset="0"/>
              </a:rPr>
              <a:t>Tri glavne ose stresa </a:t>
            </a:r>
          </a:p>
        </p:txBody>
      </p:sp>
      <p:sp>
        <p:nvSpPr>
          <p:cNvPr id="10247" name="Rectangle 44"/>
          <p:cNvSpPr>
            <a:spLocks noChangeArrowheads="1"/>
          </p:cNvSpPr>
          <p:nvPr/>
        </p:nvSpPr>
        <p:spPr bwMode="auto">
          <a:xfrm>
            <a:off x="3365500" y="692150"/>
            <a:ext cx="5149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r-Latn-CS">
                <a:ea typeface="Times New Roman" pitchFamily="18" charset="0"/>
                <a:cs typeface="Verdana" pitchFamily="34" charset="0"/>
              </a:rPr>
              <a:t> se u prirodi najčešće nalaze u sledeć</a:t>
            </a:r>
            <a:r>
              <a:rPr lang="en-US">
                <a:ea typeface="Times New Roman" pitchFamily="18" charset="0"/>
                <a:cs typeface="Verdana" pitchFamily="34" charset="0"/>
              </a:rPr>
              <a:t>em</a:t>
            </a:r>
            <a:r>
              <a:rPr lang="sr-Latn-CS">
                <a:ea typeface="Times New Roman" pitchFamily="18" charset="0"/>
                <a:cs typeface="Verdana" pitchFamily="34" charset="0"/>
              </a:rPr>
              <a:t> odnosu </a:t>
            </a:r>
          </a:p>
        </p:txBody>
      </p:sp>
      <p:sp>
        <p:nvSpPr>
          <p:cNvPr id="10248" name="Rectangle 46"/>
          <p:cNvSpPr>
            <a:spLocks noChangeArrowheads="1"/>
          </p:cNvSpPr>
          <p:nvPr/>
        </p:nvSpPr>
        <p:spPr bwMode="auto">
          <a:xfrm>
            <a:off x="755650" y="2060575"/>
            <a:ext cx="7632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>
                <a:ea typeface="Times New Roman" pitchFamily="18" charset="0"/>
                <a:cs typeface="Verdana" pitchFamily="34" charset="0"/>
              </a:rPr>
              <a:t>T</a:t>
            </a:r>
            <a:r>
              <a:rPr lang="sr-Latn-CS">
                <a:ea typeface="Times New Roman" pitchFamily="18" charset="0"/>
                <a:cs typeface="Verdana" pitchFamily="34" charset="0"/>
              </a:rPr>
              <a:t>reba imati u vidu da je pogrešno osu maksimalnog stresa</a:t>
            </a:r>
            <a:r>
              <a:rPr lang="en-US">
                <a:ea typeface="Times New Roman" pitchFamily="18" charset="0"/>
                <a:cs typeface="Verdana" pitchFamily="34" charset="0"/>
              </a:rPr>
              <a:t> </a:t>
            </a:r>
            <a:r>
              <a:rPr lang="sr-Latn-CS">
                <a:ea typeface="Times New Roman" pitchFamily="18" charset="0"/>
                <a:cs typeface="Verdana" pitchFamily="34" charset="0"/>
              </a:rPr>
              <a:t>tretirati kao osu kompresije kao osu tenzije</a:t>
            </a:r>
          </a:p>
        </p:txBody>
      </p:sp>
      <p:sp>
        <p:nvSpPr>
          <p:cNvPr id="10249" name="Rectangle 48"/>
          <p:cNvSpPr>
            <a:spLocks noChangeArrowheads="1"/>
          </p:cNvSpPr>
          <p:nvPr/>
        </p:nvSpPr>
        <p:spPr bwMode="auto">
          <a:xfrm>
            <a:off x="900113" y="2781300"/>
            <a:ext cx="7704137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r-Latn-CS">
                <a:ea typeface="Times New Roman" pitchFamily="18" charset="0"/>
                <a:cs typeface="YU Times New Roman" charset="0"/>
              </a:rPr>
              <a:t>Činjenica je da sve tri ose stresa mogu biti ose kompresije isto kao što mogu biti i ose tenzije, te da broj u indexu pokazuje samo relativni odnos njihovih magnituda. </a:t>
            </a:r>
          </a:p>
        </p:txBody>
      </p:sp>
      <p:pic>
        <p:nvPicPr>
          <p:cNvPr id="10250" name="Picture 49" descr="ellipse"/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grayscl/>
          </a:blip>
          <a:srcRect l="5783" r="10361" b="5872"/>
          <a:stretch>
            <a:fillRect/>
          </a:stretch>
        </p:blipFill>
        <p:spPr bwMode="auto">
          <a:xfrm>
            <a:off x="1116013" y="3644900"/>
            <a:ext cx="3527425" cy="26765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115762" name="Rectangle 50"/>
          <p:cNvSpPr>
            <a:spLocks noChangeArrowheads="1"/>
          </p:cNvSpPr>
          <p:nvPr/>
        </p:nvSpPr>
        <p:spPr bwMode="auto">
          <a:xfrm>
            <a:off x="5364163" y="4559300"/>
            <a:ext cx="3779837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sr-Latn-CS" sz="1600"/>
              <a:t>Ako zamislimo da ove tri ose, maksimalnog, srednjeg i minimalnog stresa formiraju telo u prostoru ono bi imalo oblik elipsoida koji je u literaturi poznat pod imenom </a:t>
            </a:r>
            <a:r>
              <a:rPr lang="sr-Latn-CS" sz="1600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stres elipsoid</a:t>
            </a:r>
            <a:r>
              <a:rPr lang="sr-Latn-CS" sz="1600"/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611188" y="908050"/>
            <a:ext cx="82089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r-Latn-CS">
                <a:ea typeface="Times New Roman" pitchFamily="18" charset="0"/>
                <a:cs typeface="Verdana" pitchFamily="34" charset="0"/>
              </a:rPr>
              <a:t>Na klasičan način se veličina stresa izračunava preko jednačine za totalni (total stress) stres koja predstavlja zbir srednjeg stresa</a:t>
            </a:r>
            <a:r>
              <a:rPr lang="en-US">
                <a:ea typeface="Times New Roman" pitchFamily="18" charset="0"/>
                <a:cs typeface="Verdana" pitchFamily="34" charset="0"/>
              </a:rPr>
              <a:t> </a:t>
            </a:r>
            <a:r>
              <a:rPr lang="sr-Latn-CS">
                <a:ea typeface="Times New Roman" pitchFamily="18" charset="0"/>
                <a:cs typeface="Verdana" pitchFamily="34" charset="0"/>
              </a:rPr>
              <a:t> i devijatorskog stresa  </a:t>
            </a:r>
          </a:p>
        </p:txBody>
      </p:sp>
      <p:sp>
        <p:nvSpPr>
          <p:cNvPr id="1126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19"/>
          <p:cNvGraphicFramePr>
            <a:graphicFrameLocks noChangeAspect="1"/>
          </p:cNvGraphicFramePr>
          <p:nvPr/>
        </p:nvGraphicFramePr>
        <p:xfrm>
          <a:off x="3708400" y="1773238"/>
          <a:ext cx="1223963" cy="338137"/>
        </p:xfrm>
        <a:graphic>
          <a:graphicData uri="http://schemas.openxmlformats.org/presentationml/2006/ole">
            <p:oleObj spid="_x0000_s11266" name="Equation" r:id="rId3" imgW="825480" imgH="228600" progId="Equation.3">
              <p:embed/>
            </p:oleObj>
          </a:graphicData>
        </a:graphic>
      </p:graphicFrame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468313" y="2276475"/>
            <a:ext cx="8497887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Srednji stres</a:t>
            </a:r>
            <a:r>
              <a:rPr lang="sr-Latn-CS"/>
              <a:t> (mean stress), kao aritmetičku sredinu tri glavna napona koji del</a:t>
            </a:r>
            <a:r>
              <a:rPr lang="en-US"/>
              <a:t>u</a:t>
            </a:r>
            <a:r>
              <a:rPr lang="sr-Latn-CS"/>
              <a:t>ju u nekom polju, može se izračunati preko sledeće jednačine koju su postavili Hobbs at all. (Hobbs, Means and Williams, 1976):</a:t>
            </a:r>
          </a:p>
        </p:txBody>
      </p:sp>
      <p:sp>
        <p:nvSpPr>
          <p:cNvPr id="11272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7" name="Object 22"/>
          <p:cNvGraphicFramePr>
            <a:graphicFrameLocks noChangeAspect="1"/>
          </p:cNvGraphicFramePr>
          <p:nvPr/>
        </p:nvGraphicFramePr>
        <p:xfrm>
          <a:off x="3132138" y="3414713"/>
          <a:ext cx="2735262" cy="519112"/>
        </p:xfrm>
        <a:graphic>
          <a:graphicData uri="http://schemas.openxmlformats.org/presentationml/2006/ole">
            <p:oleObj spid="_x0000_s11267" name="Equation" r:id="rId4" imgW="2209800" imgH="419100" progId="Equation.3">
              <p:embed/>
            </p:oleObj>
          </a:graphicData>
        </a:graphic>
      </p:graphicFrame>
      <p:sp>
        <p:nvSpPr>
          <p:cNvPr id="11273" name="Rectangle 24"/>
          <p:cNvSpPr>
            <a:spLocks noChangeArrowheads="1"/>
          </p:cNvSpPr>
          <p:nvPr/>
        </p:nvSpPr>
        <p:spPr bwMode="auto">
          <a:xfrm>
            <a:off x="539750" y="4437063"/>
            <a:ext cx="8353425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r-Latn-CS"/>
              <a:t>Srednji stres se često naziva i hidrostatička komponenta sresa ili hidrostatički pritisak zbog toga što se stres u fluidima širi ravnomerno u svim pravcima. S druge strane pošto je magnituda hidrostatičkog pritiska ista u svim pravcima ovaj stres je ujedno i izotropan, pa se često kao sinonim koristi i formulacija izotropna komponenta stresa.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611188" y="908050"/>
          <a:ext cx="8226425" cy="1119188"/>
        </p:xfrm>
        <a:graphic>
          <a:graphicData uri="http://schemas.openxmlformats.org/presentationml/2006/ole">
            <p:oleObj spid="_x0000_s12290" name="Equation" r:id="rId3" imgW="5397480" imgH="736560" progId="Equation.3">
              <p:embed/>
            </p:oleObj>
          </a:graphicData>
        </a:graphic>
      </p:graphicFrame>
      <p:pic>
        <p:nvPicPr>
          <p:cNvPr id="12292" name="Picture 5" descr="teny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997200"/>
            <a:ext cx="4675187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284663" y="2133600"/>
            <a:ext cx="154305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/>
              <a:t>hidrostati</a:t>
            </a:r>
            <a:r>
              <a:rPr lang="sr-Latn-CS" b="1"/>
              <a:t>č</a:t>
            </a:r>
            <a:r>
              <a:rPr lang="en-US" b="1"/>
              <a:t>ki</a:t>
            </a:r>
          </a:p>
          <a:p>
            <a:pPr algn="l"/>
            <a:r>
              <a:rPr lang="en-US" b="1"/>
              <a:t>deo tenzora</a:t>
            </a:r>
            <a:endParaRPr lang="en-US" i="1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732588" y="2133600"/>
            <a:ext cx="146685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YU Times New Roman" charset="0"/>
              </a:rPr>
              <a:t>devijatorski</a:t>
            </a:r>
          </a:p>
          <a:p>
            <a:pPr algn="l"/>
            <a:r>
              <a:rPr lang="en-US" b="1">
                <a:latin typeface="YU Times New Roman" charset="0"/>
              </a:rPr>
              <a:t>deo tenzora</a:t>
            </a:r>
            <a:endParaRPr lang="en-US">
              <a:latin typeface="YU Times New Roman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989138"/>
            <a:ext cx="7288213" cy="453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7" name="Rectangle 25"/>
          <p:cNvSpPr>
            <a:spLocks noChangeArrowheads="1"/>
          </p:cNvSpPr>
          <p:nvPr/>
        </p:nvSpPr>
        <p:spPr bwMode="auto">
          <a:xfrm>
            <a:off x="250825" y="1341438"/>
            <a:ext cx="741680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1"/>
              <a:t>KOMPRESIONI STRES        TENZIONI STRES         SMIČUĆI STRES </a:t>
            </a:r>
          </a:p>
        </p:txBody>
      </p:sp>
      <p:sp>
        <p:nvSpPr>
          <p:cNvPr id="18438" name="Rectangle 25"/>
          <p:cNvSpPr>
            <a:spLocks noChangeArrowheads="1"/>
          </p:cNvSpPr>
          <p:nvPr/>
        </p:nvSpPr>
        <p:spPr bwMode="auto">
          <a:xfrm>
            <a:off x="7596188" y="2338388"/>
            <a:ext cx="1476375" cy="397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1"/>
              <a:t>Stres</a:t>
            </a:r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r>
              <a:rPr lang="en-US" b="1"/>
              <a:t>Domen plastičnih deformacija</a:t>
            </a:r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endParaRPr lang="en-US" b="1"/>
          </a:p>
          <a:p>
            <a:pPr algn="l"/>
            <a:r>
              <a:rPr lang="en-US" b="1"/>
              <a:t>Domen krtog loma</a:t>
            </a:r>
          </a:p>
        </p:txBody>
      </p:sp>
      <p:sp>
        <p:nvSpPr>
          <p:cNvPr id="18439" name="Rectangle 25"/>
          <p:cNvSpPr>
            <a:spLocks noChangeArrowheads="1"/>
          </p:cNvSpPr>
          <p:nvPr/>
        </p:nvSpPr>
        <p:spPr bwMode="auto">
          <a:xfrm>
            <a:off x="2268538" y="692150"/>
            <a:ext cx="504031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</a:rPr>
              <a:t>Elementarna stanja stresa u Zemljinoj kori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609600"/>
            <a:ext cx="4419600" cy="29892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898525" y="3644900"/>
          <a:ext cx="7664450" cy="2632075"/>
        </p:xfrm>
        <a:graphic>
          <a:graphicData uri="http://schemas.openxmlformats.org/presentationml/2006/ole">
            <p:oleObj spid="_x0000_s2050" name="Document" r:id="rId4" imgW="5497885" imgH="1881617" progId="Word.Document.8">
              <p:embed/>
            </p:oleObj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87450" y="2495550"/>
          <a:ext cx="7416800" cy="3771900"/>
        </p:xfrm>
        <a:graphic>
          <a:graphicData uri="http://schemas.openxmlformats.org/presentationml/2006/ole">
            <p:oleObj spid="_x0000_s3074" name="Document" r:id="rId3" imgW="5497885" imgH="3149225" progId="Word.Document.8">
              <p:embed/>
            </p:oleObj>
          </a:graphicData>
        </a:graphic>
      </p:graphicFrame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403350" y="1700213"/>
            <a:ext cx="658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en-US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Usmereni</a:t>
            </a: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pritisak</a:t>
            </a: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  </a:t>
            </a:r>
            <a:r>
              <a:rPr lang="en-US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strukturnoj</a:t>
            </a: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geologiji</a:t>
            </a: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 </a:t>
            </a:r>
            <a:r>
              <a:rPr lang="en-US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naziva</a:t>
            </a: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stres</a:t>
            </a: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403350" y="979488"/>
            <a:ext cx="29114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l-PL" b="1"/>
              <a:t>Tektonske sile i STRES...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23850" y="908050"/>
          <a:ext cx="8534400" cy="5448300"/>
        </p:xfrm>
        <a:graphic>
          <a:graphicData uri="http://schemas.openxmlformats.org/presentationml/2006/ole">
            <p:oleObj spid="_x0000_s4098" name="Document" r:id="rId3" imgW="6518119" imgH="4158057" progId="Word.Document.8">
              <p:embed/>
            </p:oleObj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5003800" y="1196975"/>
          <a:ext cx="2160588" cy="720725"/>
        </p:xfrm>
        <a:graphic>
          <a:graphicData uri="http://schemas.openxmlformats.org/presentationml/2006/ole">
            <p:oleObj spid="_x0000_s5122" name="Equation" r:id="rId3" imgW="1231366" imgH="406224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1476375" y="1666875"/>
          <a:ext cx="431800" cy="271463"/>
        </p:xfrm>
        <a:graphic>
          <a:graphicData uri="http://schemas.openxmlformats.org/presentationml/2006/ole">
            <p:oleObj spid="_x0000_s5123" name="Equation" r:id="rId4" imgW="253780" imgH="164957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76375" y="2205038"/>
          <a:ext cx="358775" cy="244475"/>
        </p:xfrm>
        <a:graphic>
          <a:graphicData uri="http://schemas.openxmlformats.org/presentationml/2006/ole">
            <p:oleObj spid="_x0000_s5124" name="Equation" r:id="rId5" imgW="241091" imgH="164957" progId="Equation.3">
              <p:embed/>
            </p:oleObj>
          </a:graphicData>
        </a:graphic>
      </p:graphicFrame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755650" y="692150"/>
            <a:ext cx="8064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l"/>
            <a:r>
              <a:rPr lang="sr-Latn-CS">
                <a:ea typeface="Times New Roman" pitchFamily="18" charset="0"/>
                <a:cs typeface="Verdana" pitchFamily="34" charset="0"/>
              </a:rPr>
              <a:t>Totalni (ili ukupni) stres </a:t>
            </a:r>
            <a:r>
              <a:rPr lang="sr-Latn-CS" i="1">
                <a:ea typeface="Times New Roman" pitchFamily="18" charset="0"/>
                <a:cs typeface="Verdana" pitchFamily="34" charset="0"/>
                <a:sym typeface="Symbol" pitchFamily="18" charset="2"/>
              </a:rPr>
              <a:t></a:t>
            </a:r>
            <a:r>
              <a:rPr lang="sr-Latn-CS">
                <a:ea typeface="Times New Roman" pitchFamily="18" charset="0"/>
                <a:cs typeface="Verdana" pitchFamily="34" charset="0"/>
              </a:rPr>
              <a:t> u diferencijalno maloj i prostorno odredjenoj tački, izračunava se po obrascu: </a:t>
            </a:r>
            <a:endParaRPr lang="en-US" i="1">
              <a:ea typeface="Times New Roman" pitchFamily="18" charset="0"/>
              <a:cs typeface="Verdana" pitchFamily="34" charset="0"/>
              <a:sym typeface="Symbol" pitchFamily="18" charset="2"/>
            </a:endParaRPr>
          </a:p>
          <a:p>
            <a:pPr indent="457200" algn="l"/>
            <a:endParaRPr lang="en-US" i="1">
              <a:ea typeface="Times New Roman" pitchFamily="18" charset="0"/>
              <a:cs typeface="Verdana" pitchFamily="34" charset="0"/>
              <a:sym typeface="Symbol" pitchFamily="18" charset="2"/>
            </a:endParaRPr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1979613" y="1628775"/>
            <a:ext cx="213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r-Latn-CS" sz="1600">
                <a:ea typeface="Times New Roman" pitchFamily="18" charset="0"/>
                <a:cs typeface="Verdana" pitchFamily="34" charset="0"/>
              </a:rPr>
              <a:t>- elementarna sila , a </a:t>
            </a: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1908175" y="2133600"/>
            <a:ext cx="558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r-Latn-CS" sz="1600">
                <a:ea typeface="Times New Roman" pitchFamily="18" charset="0"/>
                <a:cs typeface="Verdana" pitchFamily="34" charset="0"/>
              </a:rPr>
              <a:t> </a:t>
            </a:r>
            <a:r>
              <a:rPr lang="en-US" sz="1600">
                <a:ea typeface="Times New Roman" pitchFamily="18" charset="0"/>
                <a:cs typeface="Verdana" pitchFamily="34" charset="0"/>
              </a:rPr>
              <a:t>- </a:t>
            </a:r>
            <a:r>
              <a:rPr lang="sr-Latn-CS" sz="1600">
                <a:ea typeface="Times New Roman" pitchFamily="18" charset="0"/>
                <a:cs typeface="Verdana" pitchFamily="34" charset="0"/>
              </a:rPr>
              <a:t>površina na koju ta sila deluje i koja teži da se približi nuli. </a:t>
            </a: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684213" y="2708275"/>
            <a:ext cx="80660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sr-Latn-CS"/>
              <a:t>Jedinice kojima se obeležava veličina stresa u Zemljinoj kori proizlazi iz pomenute jednačine. Imajući u vidu činjenicu da su prirodi pritisci koji dovode do deformacija stenskih masa izuzetno veliki kao jedinice stresa se koristi veličina od 1 MPa koja se može izraziti na sledeći način:</a:t>
            </a:r>
            <a:endParaRPr lang="en-US"/>
          </a:p>
          <a:p>
            <a:pPr algn="l"/>
            <a:endParaRPr lang="sr-Latn-CS"/>
          </a:p>
          <a:p>
            <a:r>
              <a:rPr lang="sr-Latn-CS">
                <a:solidFill>
                  <a:srgbClr val="FF3300"/>
                </a:solidFill>
              </a:rPr>
              <a:t>1MPa=10</a:t>
            </a:r>
            <a:r>
              <a:rPr lang="sr-Latn-CS" baseline="30000">
                <a:solidFill>
                  <a:srgbClr val="FF3300"/>
                </a:solidFill>
              </a:rPr>
              <a:t>6</a:t>
            </a:r>
            <a:r>
              <a:rPr lang="sr-Latn-CS">
                <a:solidFill>
                  <a:srgbClr val="FF3300"/>
                </a:solidFill>
              </a:rPr>
              <a:t>Pa=10bar</a:t>
            </a:r>
            <a:r>
              <a:rPr 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3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149725"/>
            <a:ext cx="2665412" cy="234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31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4076700"/>
            <a:ext cx="2508250" cy="2508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3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4627563"/>
            <a:ext cx="1506537" cy="1781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31913" y="2349500"/>
            <a:ext cx="7086600" cy="2282825"/>
          </a:xfrm>
          <a:prstGeom prst="rect">
            <a:avLst/>
          </a:prstGeom>
          <a:solidFill>
            <a:srgbClr val="99CC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l-SI" sz="2400">
                <a:latin typeface="YuHelvetica" charset="0"/>
              </a:rPr>
              <a:t>U geologiji je pitanje sila koje deluju u zemljinoj unutrašnjosti u velikoj meri spekulativno, što je posledica složenosti procesa. </a:t>
            </a:r>
          </a:p>
          <a:p>
            <a:r>
              <a:rPr lang="sl-SI" sz="2400">
                <a:latin typeface="YuHelvetica" charset="0"/>
              </a:rPr>
              <a:t>Dinamički i statički aspekt problema posebno. Osnovni način posmatranja ovih procesa je kinematski.</a:t>
            </a:r>
            <a:r>
              <a:rPr lang="en-US" sz="2400">
                <a:latin typeface="YuHelvetica" charset="0"/>
              </a:rPr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250825" y="565150"/>
            <a:ext cx="87137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sl-SI" sz="2000" dirty="0">
                <a:latin typeface="YuHelvetica" charset="0"/>
              </a:rPr>
              <a:t>Dejstvom kompresionog ili tenzionog pritiska na kocku sačinjenu od neke stenske mase, nastaju naprezanja koja izazivaju deformacije. Odnosom pritisaka i deformacija se bavi </a:t>
            </a:r>
            <a:r>
              <a:rPr lang="en-US" sz="2000" dirty="0" err="1">
                <a:latin typeface="YuHelvetica" charset="0"/>
              </a:rPr>
              <a:t>Hukov</a:t>
            </a:r>
            <a:r>
              <a:rPr lang="en-US" sz="2000" dirty="0">
                <a:latin typeface="YuHelvetica" charset="0"/>
              </a:rPr>
              <a:t> </a:t>
            </a:r>
            <a:r>
              <a:rPr lang="en-US" sz="2000" dirty="0" err="1">
                <a:latin typeface="YuHelvetica" charset="0"/>
              </a:rPr>
              <a:t>zakon</a:t>
            </a:r>
            <a:r>
              <a:rPr lang="en-US" sz="2000" dirty="0">
                <a:latin typeface="YuHelvetica" charset="0"/>
              </a:rPr>
              <a:t>.</a:t>
            </a:r>
            <a:endParaRPr lang="sr-Latn-RS" sz="2000" dirty="0">
              <a:latin typeface="YuHelvetica" charset="0"/>
            </a:endParaRPr>
          </a:p>
          <a:p>
            <a:pPr algn="l">
              <a:defRPr/>
            </a:pPr>
            <a:endParaRPr lang="sr-Latn-RS" sz="2000" i="1" u="sng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YuHelvetica" charset="0"/>
            </a:endParaRPr>
          </a:p>
          <a:p>
            <a:pPr algn="l">
              <a:defRPr/>
            </a:pPr>
            <a:r>
              <a:rPr lang="sl-SI" sz="2000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uHelvetica" charset="0"/>
              </a:rPr>
              <a:t>Diferencijalni STRES</a:t>
            </a:r>
            <a:r>
              <a:rPr lang="sl-SI" sz="2000" dirty="0">
                <a:latin typeface="YuHelvetica" charset="0"/>
              </a:rPr>
              <a:t> </a:t>
            </a:r>
            <a:r>
              <a:rPr lang="en-US" sz="2000" dirty="0">
                <a:latin typeface="YuHelvetica" charset="0"/>
              </a:rPr>
              <a:t>je u</a:t>
            </a:r>
            <a:r>
              <a:rPr lang="sl-SI" sz="2000" dirty="0">
                <a:latin typeface="YuHelvetica" charset="0"/>
              </a:rPr>
              <a:t>smereni, odnosno orijentisani pritisak različitog intenziteta</a:t>
            </a:r>
            <a:r>
              <a:rPr lang="en-US" sz="2000" dirty="0">
                <a:latin typeface="YuHelvetica" charset="0"/>
              </a:rPr>
              <a:t>, </a:t>
            </a:r>
            <a:r>
              <a:rPr lang="en-US" sz="2000" dirty="0" err="1">
                <a:latin typeface="YuHelvetica" charset="0"/>
              </a:rPr>
              <a:t>za</a:t>
            </a:r>
            <a:r>
              <a:rPr lang="en-US" sz="2000" dirty="0">
                <a:latin typeface="YuHelvetica" charset="0"/>
              </a:rPr>
              <a:t> </a:t>
            </a:r>
            <a:r>
              <a:rPr lang="en-US" sz="2000" dirty="0" err="1">
                <a:latin typeface="YuHelvetica" charset="0"/>
              </a:rPr>
              <a:t>razliku</a:t>
            </a:r>
            <a:r>
              <a:rPr lang="en-US" sz="2000" dirty="0">
                <a:latin typeface="YuHelvetica" charset="0"/>
              </a:rPr>
              <a:t> </a:t>
            </a:r>
            <a:r>
              <a:rPr lang="en-US" sz="2000" dirty="0" err="1">
                <a:latin typeface="YuHelvetica" charset="0"/>
              </a:rPr>
              <a:t>od</a:t>
            </a:r>
            <a:r>
              <a:rPr lang="en-US" sz="2000" dirty="0">
                <a:latin typeface="YuHelvetica" charset="0"/>
              </a:rPr>
              <a:t> </a:t>
            </a:r>
            <a:r>
              <a:rPr lang="en-US" sz="2000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uHelvetica" charset="0"/>
              </a:rPr>
              <a:t>h</a:t>
            </a:r>
            <a:r>
              <a:rPr lang="sl-SI" sz="2000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uHelvetica" charset="0"/>
              </a:rPr>
              <a:t>idrostatičk</a:t>
            </a:r>
            <a:r>
              <a:rPr lang="en-US" sz="2000" i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uHelvetica" charset="0"/>
              </a:rPr>
              <a:t>og</a:t>
            </a:r>
            <a:r>
              <a:rPr lang="sl-SI" sz="2000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uHelvetica" charset="0"/>
              </a:rPr>
              <a:t> pritisak</a:t>
            </a:r>
            <a:r>
              <a:rPr lang="en-US" sz="2000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uHelvetica" charset="0"/>
              </a:rPr>
              <a:t>a</a:t>
            </a:r>
            <a:r>
              <a:rPr lang="sr-Latn-RS" sz="2000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uHelvetica" charset="0"/>
              </a:rPr>
              <a:t> (stresa)</a:t>
            </a:r>
            <a:r>
              <a:rPr lang="en-US" sz="2000" dirty="0">
                <a:latin typeface="YuHelvetica" charset="0"/>
              </a:rPr>
              <a:t> </a:t>
            </a:r>
            <a:r>
              <a:rPr lang="en-US" sz="2000" dirty="0" err="1">
                <a:latin typeface="YuHelvetica" charset="0"/>
              </a:rPr>
              <a:t>koji</a:t>
            </a:r>
            <a:r>
              <a:rPr lang="en-US" sz="2000" dirty="0">
                <a:latin typeface="YuHelvetica" charset="0"/>
              </a:rPr>
              <a:t> </a:t>
            </a:r>
            <a:r>
              <a:rPr lang="sl-SI" sz="2000" dirty="0">
                <a:latin typeface="YuHelvetica" charset="0"/>
              </a:rPr>
              <a:t>deluje podjednako u svim pravcima.</a:t>
            </a:r>
            <a:endParaRPr lang="en-US" sz="2000" dirty="0">
              <a:latin typeface="YuHelvetica" charset="0"/>
            </a:endParaRPr>
          </a:p>
          <a:p>
            <a:pPr algn="l">
              <a:defRPr/>
            </a:pPr>
            <a:r>
              <a:rPr lang="sl-SI" sz="2000" dirty="0">
                <a:latin typeface="YuHelvetica" charset="0"/>
              </a:rPr>
              <a:t>	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8" name="Picture 3" descr="Hidrostaticki-diferencijalni st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97200"/>
            <a:ext cx="8353425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2" name="Rectangle 17"/>
          <p:cNvSpPr>
            <a:spLocks noChangeArrowheads="1"/>
          </p:cNvSpPr>
          <p:nvPr/>
        </p:nvSpPr>
        <p:spPr bwMode="auto">
          <a:xfrm>
            <a:off x="-2057400" y="3581400"/>
            <a:ext cx="2222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r-Latn-CS" sz="1100">
                <a:ea typeface="Times New Roman" pitchFamily="18" charset="0"/>
                <a:cs typeface="Verdana" pitchFamily="34" charset="0"/>
              </a:rPr>
              <a:t>.</a:t>
            </a:r>
            <a:endParaRPr lang="sr-Latn-CS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684213" y="981075"/>
            <a:ext cx="8208962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sr-Latn-CS"/>
              <a:t>Anizotropna komponenta stresa je vrlo važna za stanje stresa u prirodi i direktna je posledica tektonskih pokreta koji dovode do kolizije i subdukcije ploča litosfere i u velikoj meri doprinosi složenosti polja napona ispod površine Zemlje. Reprezent anizotropnog stresa u Zemljinoj kori je tzv. </a:t>
            </a:r>
            <a:r>
              <a:rPr lang="sr-Latn-CS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diferencijalni stres</a:t>
            </a:r>
            <a:r>
              <a:rPr lang="sr-Latn-CS"/>
              <a:t> (differential stress) koji predstavlja razliku najvećeg i najmanjeg napona</a:t>
            </a:r>
            <a:r>
              <a:rPr lang="en-US"/>
              <a:t>:</a:t>
            </a:r>
            <a:r>
              <a:rPr lang="sr-Latn-CS"/>
              <a:t> </a:t>
            </a:r>
          </a:p>
        </p:txBody>
      </p:sp>
      <p:sp>
        <p:nvSpPr>
          <p:cNvPr id="615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9"/>
          <p:cNvGraphicFramePr>
            <a:graphicFrameLocks noChangeAspect="1"/>
          </p:cNvGraphicFramePr>
          <p:nvPr/>
        </p:nvGraphicFramePr>
        <p:xfrm>
          <a:off x="4140200" y="2565400"/>
          <a:ext cx="792163" cy="365125"/>
        </p:xfrm>
        <a:graphic>
          <a:graphicData uri="http://schemas.openxmlformats.org/presentationml/2006/ole">
            <p:oleObj spid="_x0000_s6146" name="Equation" r:id="rId3" imgW="495085" imgH="228501" progId="Equation.3">
              <p:embed/>
            </p:oleObj>
          </a:graphicData>
        </a:graphic>
      </p:graphicFrame>
      <p:pic>
        <p:nvPicPr>
          <p:cNvPr id="6155" name="Picture 24" descr="Cap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997200"/>
            <a:ext cx="59769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25"/>
          <p:cNvSpPr>
            <a:spLocks noChangeArrowheads="1"/>
          </p:cNvSpPr>
          <p:nvPr/>
        </p:nvSpPr>
        <p:spPr bwMode="auto">
          <a:xfrm>
            <a:off x="2339975" y="5805488"/>
            <a:ext cx="4641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sr-Latn-CS" i="1"/>
              <a:t> Izotropna i anizotropna komponenta stresa</a:t>
            </a:r>
            <a:r>
              <a:rPr lang="en-US"/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468313" y="836613"/>
            <a:ext cx="8424862" cy="2563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sr-Latn-CS"/>
              <a:t>Ipak, kada se bavimo stenama u Zemljinoj kori, ne možemo da ih posmatramo kao izolovana tela u idealnim hidrostatičkim uslovima, tako da suštinski proučavamo dejstvo litostatičkog pritiska na stensku masu (lithostatic pressure, overburden pressure). </a:t>
            </a:r>
            <a:endParaRPr lang="en-US"/>
          </a:p>
          <a:p>
            <a:pPr algn="l"/>
            <a:endParaRPr lang="en-US"/>
          </a:p>
          <a:p>
            <a:pPr algn="l"/>
            <a:r>
              <a:rPr lang="sr-Latn-CS" i="1">
                <a:solidFill>
                  <a:srgbClr val="FF3300"/>
                </a:solidFill>
              </a:rPr>
              <a:t>Litostatička komponenta stresa</a:t>
            </a:r>
            <a:r>
              <a:rPr lang="sr-Latn-CS"/>
              <a:t> je veličina koja prvenstveno zavisi od težine nadsloja, odnosno stenske mase koja se nalazi (ili koja pokriva) stenu u kojoj merimo litostatički pritisak. Tako, na osnovu sledeće jednačine je moguće izračunati litostatički pritisak</a:t>
            </a:r>
            <a:r>
              <a:rPr lang="en-US"/>
              <a:t>:</a:t>
            </a:r>
            <a:r>
              <a:rPr lang="sr-Latn-CS"/>
              <a:t> </a:t>
            </a:r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12"/>
          <p:cNvGraphicFramePr>
            <a:graphicFrameLocks noChangeAspect="1"/>
          </p:cNvGraphicFramePr>
          <p:nvPr/>
        </p:nvGraphicFramePr>
        <p:xfrm>
          <a:off x="3492500" y="3341688"/>
          <a:ext cx="2232025" cy="808037"/>
        </p:xfrm>
        <a:graphic>
          <a:graphicData uri="http://schemas.openxmlformats.org/presentationml/2006/ole">
            <p:oleObj spid="_x0000_s7170" name="Equation" r:id="rId3" imgW="1346200" imgH="482600" progId="Equation.3">
              <p:embed/>
            </p:oleObj>
          </a:graphicData>
        </a:graphic>
      </p:graphicFrame>
      <p:graphicFrame>
        <p:nvGraphicFramePr>
          <p:cNvPr id="7171" name="Object 16"/>
          <p:cNvGraphicFramePr>
            <a:graphicFrameLocks noChangeAspect="1"/>
          </p:cNvGraphicFramePr>
          <p:nvPr/>
        </p:nvGraphicFramePr>
        <p:xfrm>
          <a:off x="539750" y="4364038"/>
          <a:ext cx="288925" cy="306387"/>
        </p:xfrm>
        <a:graphic>
          <a:graphicData uri="http://schemas.openxmlformats.org/presentationml/2006/ole">
            <p:oleObj spid="_x0000_s7171" name="Equation" r:id="rId4" imgW="152268" imgH="164957" progId="Equation.3">
              <p:embed/>
            </p:oleObj>
          </a:graphicData>
        </a:graphic>
      </p:graphicFrame>
      <p:graphicFrame>
        <p:nvGraphicFramePr>
          <p:cNvPr id="7172" name="Object 15"/>
          <p:cNvGraphicFramePr>
            <a:graphicFrameLocks noChangeAspect="1"/>
          </p:cNvGraphicFramePr>
          <p:nvPr/>
        </p:nvGraphicFramePr>
        <p:xfrm>
          <a:off x="539750" y="4795838"/>
          <a:ext cx="269875" cy="306387"/>
        </p:xfrm>
        <a:graphic>
          <a:graphicData uri="http://schemas.openxmlformats.org/presentationml/2006/ole">
            <p:oleObj spid="_x0000_s7172" name="Equation" r:id="rId5" imgW="139680" imgH="164880" progId="Equation.3">
              <p:embed/>
            </p:oleObj>
          </a:graphicData>
        </a:graphic>
      </p:graphicFrame>
      <p:graphicFrame>
        <p:nvGraphicFramePr>
          <p:cNvPr id="7173" name="Object 14"/>
          <p:cNvGraphicFramePr>
            <a:graphicFrameLocks noChangeAspect="1"/>
          </p:cNvGraphicFramePr>
          <p:nvPr/>
        </p:nvGraphicFramePr>
        <p:xfrm>
          <a:off x="539750" y="5156200"/>
          <a:ext cx="222250" cy="325438"/>
        </p:xfrm>
        <a:graphic>
          <a:graphicData uri="http://schemas.openxmlformats.org/presentationml/2006/ole">
            <p:oleObj spid="_x0000_s7173" name="Equation" r:id="rId6" imgW="126720" imgH="177480" progId="Equation.3">
              <p:embed/>
            </p:oleObj>
          </a:graphicData>
        </a:graphic>
      </p:graphicFrame>
      <p:sp>
        <p:nvSpPr>
          <p:cNvPr id="7180" name="Rectangle 17"/>
          <p:cNvSpPr>
            <a:spLocks noChangeArrowheads="1"/>
          </p:cNvSpPr>
          <p:nvPr/>
        </p:nvSpPr>
        <p:spPr bwMode="auto">
          <a:xfrm>
            <a:off x="682625" y="4311650"/>
            <a:ext cx="23383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r-Latn-CS">
                <a:ea typeface="Times New Roman" pitchFamily="18" charset="0"/>
                <a:cs typeface="Verdana" pitchFamily="34" charset="0"/>
              </a:rPr>
              <a:t>gustin</a:t>
            </a:r>
            <a:r>
              <a:rPr lang="en-US">
                <a:ea typeface="Times New Roman" pitchFamily="18" charset="0"/>
                <a:cs typeface="Verdana" pitchFamily="34" charset="0"/>
              </a:rPr>
              <a:t>a</a:t>
            </a:r>
            <a:r>
              <a:rPr lang="sr-Latn-CS">
                <a:ea typeface="Times New Roman" pitchFamily="18" charset="0"/>
                <a:cs typeface="Verdana" pitchFamily="34" charset="0"/>
              </a:rPr>
              <a:t> sten</a:t>
            </a:r>
            <a:r>
              <a:rPr lang="en-US">
                <a:ea typeface="Times New Roman" pitchFamily="18" charset="0"/>
                <a:cs typeface="Verdana" pitchFamily="34" charset="0"/>
              </a:rPr>
              <a:t>a (kg/m</a:t>
            </a:r>
            <a:r>
              <a:rPr lang="en-US" baseline="30000">
                <a:ea typeface="Times New Roman" pitchFamily="18" charset="0"/>
                <a:cs typeface="Verdana" pitchFamily="34" charset="0"/>
              </a:rPr>
              <a:t>3</a:t>
            </a:r>
            <a:r>
              <a:rPr lang="en-US">
                <a:ea typeface="Times New Roman" pitchFamily="18" charset="0"/>
                <a:cs typeface="Verdana" pitchFamily="34" charset="0"/>
              </a:rPr>
              <a:t>)</a:t>
            </a:r>
            <a:endParaRPr lang="sr-Latn-CS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695325" y="4724400"/>
            <a:ext cx="2287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r-Latn-CS">
                <a:ea typeface="Times New Roman" pitchFamily="18" charset="0"/>
                <a:cs typeface="Verdana" pitchFamily="34" charset="0"/>
              </a:rPr>
              <a:t>sile gravitacije</a:t>
            </a:r>
            <a:r>
              <a:rPr lang="en-US">
                <a:ea typeface="Times New Roman" pitchFamily="18" charset="0"/>
                <a:cs typeface="Verdana" pitchFamily="34" charset="0"/>
              </a:rPr>
              <a:t> (m/s</a:t>
            </a:r>
            <a:r>
              <a:rPr lang="en-US" baseline="30000">
                <a:ea typeface="Times New Roman" pitchFamily="18" charset="0"/>
                <a:cs typeface="Verdana" pitchFamily="34" charset="0"/>
              </a:rPr>
              <a:t>2</a:t>
            </a:r>
            <a:r>
              <a:rPr lang="en-US">
                <a:ea typeface="Times New Roman" pitchFamily="18" charset="0"/>
                <a:cs typeface="Verdana" pitchFamily="34" charset="0"/>
              </a:rPr>
              <a:t>)</a:t>
            </a:r>
            <a:endParaRPr lang="sr-Latn-CS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7182" name="Rectangle 19"/>
          <p:cNvSpPr>
            <a:spLocks noChangeArrowheads="1"/>
          </p:cNvSpPr>
          <p:nvPr/>
        </p:nvSpPr>
        <p:spPr bwMode="auto">
          <a:xfrm>
            <a:off x="939800" y="5149850"/>
            <a:ext cx="1276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r-Latn-CS">
                <a:ea typeface="Times New Roman" pitchFamily="18" charset="0"/>
                <a:cs typeface="Verdana" pitchFamily="34" charset="0"/>
              </a:rPr>
              <a:t>dubine</a:t>
            </a:r>
            <a:r>
              <a:rPr lang="en-US">
                <a:ea typeface="Times New Roman" pitchFamily="18" charset="0"/>
                <a:cs typeface="Verdana" pitchFamily="34" charset="0"/>
              </a:rPr>
              <a:t> (m)</a:t>
            </a:r>
            <a:endParaRPr lang="sr-Latn-CS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718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4" name="Rectangle 24"/>
          <p:cNvSpPr>
            <a:spLocks noChangeArrowheads="1"/>
          </p:cNvSpPr>
          <p:nvPr/>
        </p:nvSpPr>
        <p:spPr bwMode="auto">
          <a:xfrm>
            <a:off x="3779838" y="4552950"/>
            <a:ext cx="5221287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>
                <a:ea typeface="Times New Roman" pitchFamily="18" charset="0"/>
                <a:cs typeface="Verdana" pitchFamily="34" charset="0"/>
              </a:rPr>
              <a:t>L</a:t>
            </a:r>
            <a:r>
              <a:rPr lang="sr-Latn-CS">
                <a:ea typeface="Times New Roman" pitchFamily="18" charset="0"/>
                <a:cs typeface="Verdana" pitchFamily="34" charset="0"/>
              </a:rPr>
              <a:t>itostatički stres, kao i hidrostatički stres, ima jednake magnitude u svim pravcima, pa je po pitanju stanja tropije - izotropan. To znači da će</a:t>
            </a:r>
            <a:r>
              <a:rPr lang="en-US">
                <a:ea typeface="Times New Roman" pitchFamily="18" charset="0"/>
                <a:cs typeface="Verdana" pitchFamily="34" charset="0"/>
              </a:rPr>
              <a:t>:</a:t>
            </a:r>
            <a:endParaRPr lang="sr-Latn-CS">
              <a:ea typeface="Times New Roman" pitchFamily="18" charset="0"/>
              <a:cs typeface="Verdana" pitchFamily="34" charset="0"/>
            </a:endParaRPr>
          </a:p>
        </p:txBody>
      </p:sp>
      <p:graphicFrame>
        <p:nvGraphicFramePr>
          <p:cNvPr id="7174" name="Object 23"/>
          <p:cNvGraphicFramePr>
            <a:graphicFrameLocks noChangeAspect="1"/>
          </p:cNvGraphicFramePr>
          <p:nvPr/>
        </p:nvGraphicFramePr>
        <p:xfrm>
          <a:off x="5867400" y="5661025"/>
          <a:ext cx="1584325" cy="431800"/>
        </p:xfrm>
        <a:graphic>
          <a:graphicData uri="http://schemas.openxmlformats.org/presentationml/2006/ole">
            <p:oleObj spid="_x0000_s7174" name="Equation" r:id="rId7" imgW="838200" imgH="228600" progId="Equation.3">
              <p:embed/>
            </p:oleObj>
          </a:graphicData>
        </a:graphic>
      </p:graphicFrame>
      <p:sp>
        <p:nvSpPr>
          <p:cNvPr id="7185" name="Rectangle 25"/>
          <p:cNvSpPr>
            <a:spLocks noChangeArrowheads="1"/>
          </p:cNvSpPr>
          <p:nvPr/>
        </p:nvSpPr>
        <p:spPr bwMode="auto">
          <a:xfrm>
            <a:off x="-2057400" y="3581400"/>
            <a:ext cx="22225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sr-Latn-CS" sz="1100">
                <a:ea typeface="Times New Roman" pitchFamily="18" charset="0"/>
                <a:cs typeface="Verdana" pitchFamily="34" charset="0"/>
              </a:rPr>
              <a:t>.</a:t>
            </a:r>
            <a:endParaRPr lang="sr-Latn-CS">
              <a:ea typeface="Times New Roman" pitchFamily="18" charset="0"/>
              <a:cs typeface="Verdan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10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849</TotalTime>
  <Words>834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Wingdings</vt:lpstr>
      <vt:lpstr>Calibri</vt:lpstr>
      <vt:lpstr>Arial Black</vt:lpstr>
      <vt:lpstr>Times New Roman</vt:lpstr>
      <vt:lpstr>YuHelvetica</vt:lpstr>
      <vt:lpstr>Verdana</vt:lpstr>
      <vt:lpstr>Symbol</vt:lpstr>
      <vt:lpstr>YU Times New Roman</vt:lpstr>
      <vt:lpstr>Pixel</vt:lpstr>
      <vt:lpstr>Microsoft Word Document</vt:lpstr>
      <vt:lpstr>Microsoft Office Word 97 - 2003 Document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RGF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</dc:creator>
  <cp:lastModifiedBy>branislav</cp:lastModifiedBy>
  <cp:revision>58</cp:revision>
  <dcterms:created xsi:type="dcterms:W3CDTF">2006-11-07T08:37:40Z</dcterms:created>
  <dcterms:modified xsi:type="dcterms:W3CDTF">2020-11-12T12:22:51Z</dcterms:modified>
</cp:coreProperties>
</file>