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4" r:id="rId2"/>
    <p:sldId id="287" r:id="rId3"/>
    <p:sldId id="286" r:id="rId4"/>
    <p:sldId id="265" r:id="rId5"/>
    <p:sldId id="297" r:id="rId6"/>
    <p:sldId id="298" r:id="rId7"/>
    <p:sldId id="299" r:id="rId8"/>
    <p:sldId id="266" r:id="rId9"/>
    <p:sldId id="267" r:id="rId10"/>
    <p:sldId id="293" r:id="rId11"/>
    <p:sldId id="294" r:id="rId12"/>
    <p:sldId id="295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2" autoAdjust="0"/>
    <p:restoredTop sz="94631" autoAdjust="0"/>
  </p:normalViewPr>
  <p:slideViewPr>
    <p:cSldViewPr>
      <p:cViewPr>
        <p:scale>
          <a:sx n="100" d="100"/>
          <a:sy n="100" d="100"/>
        </p:scale>
        <p:origin x="-122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7A58AF-591E-4856-8D95-4BF89EE16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551D3-3995-4101-A04F-FEAD188F2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9398E-BE6D-4FCE-9B03-59255D94E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D249D-1575-48DC-BA04-0CB95BF89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F7AEC-5D0A-4DC0-BF8E-989E693B8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07E6-29F6-4126-8F99-5F0FE2031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86D1B-085C-43C7-976D-14D4259FC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F507-D51E-42F3-8C27-954AE6F69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657A2-96C3-4A48-B920-BDE6CF291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BF31A-6517-4417-82CF-CB2B77DE6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85FD3-FEF9-4553-90B9-BF14EC9BE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2B38F4BF-E302-4708-BD6A-C251ADC74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563938" y="765175"/>
            <a:ext cx="2185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9900"/>
                </a:solidFill>
                <a:latin typeface="Yu Helvetica" pitchFamily="34" charset="0"/>
              </a:rPr>
              <a:t>RASEDI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724525" y="3357563"/>
            <a:ext cx="30241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Verdana" pitchFamily="34" charset="0"/>
              </a:rPr>
              <a:t>Elementi raseda</a:t>
            </a:r>
          </a:p>
          <a:p>
            <a:endParaRPr lang="en-US" sz="2400">
              <a:latin typeface="Verdana" pitchFamily="34" charset="0"/>
            </a:endParaRPr>
          </a:p>
          <a:p>
            <a:r>
              <a:rPr lang="sr-Latn-CS" sz="2400">
                <a:latin typeface="Verdana" pitchFamily="34" charset="0"/>
              </a:rPr>
              <a:t>r</a:t>
            </a:r>
            <a:r>
              <a:rPr lang="en-US" sz="2400">
                <a:latin typeface="Verdana" pitchFamily="34" charset="0"/>
              </a:rPr>
              <a:t>asedna povr</a:t>
            </a:r>
            <a:r>
              <a:rPr lang="sr-Latn-CS" sz="2400">
                <a:latin typeface="Verdana" pitchFamily="34" charset="0"/>
              </a:rPr>
              <a:t>š</a:t>
            </a:r>
          </a:p>
          <a:p>
            <a:r>
              <a:rPr lang="en-US" sz="2400">
                <a:latin typeface="Verdana" pitchFamily="34" charset="0"/>
              </a:rPr>
              <a:t>blokovi raseda</a:t>
            </a:r>
            <a:endParaRPr lang="sr-Latn-CS" sz="2400">
              <a:latin typeface="Verdana" pitchFamily="34" charset="0"/>
            </a:endParaRPr>
          </a:p>
          <a:p>
            <a:pPr lvl="1">
              <a:buFontTx/>
              <a:buChar char="-"/>
            </a:pPr>
            <a:r>
              <a:rPr lang="sr-Latn-CS" sz="2400">
                <a:latin typeface="Verdana" pitchFamily="34" charset="0"/>
              </a:rPr>
              <a:t>podinski blok</a:t>
            </a:r>
          </a:p>
          <a:p>
            <a:pPr lvl="1">
              <a:buFontTx/>
              <a:buChar char="-"/>
            </a:pPr>
            <a:r>
              <a:rPr lang="sr-Latn-CS" sz="2400">
                <a:latin typeface="Verdana" pitchFamily="34" charset="0"/>
              </a:rPr>
              <a:t>povlatni blok</a:t>
            </a:r>
            <a:endParaRPr lang="en-US" sz="2400"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00113" y="1636713"/>
            <a:ext cx="7921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2000">
                <a:latin typeface="Verdana" pitchFamily="34" charset="0"/>
              </a:rPr>
              <a:t>Rasedi su površi mehaničkog diskontinuiteta po kojima se kretanje u datom veličinskom području ne može zanemariti.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8" name="Picture 7" descr="sl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708275"/>
            <a:ext cx="38163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c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BBBBB"/>
              </a:clrFrom>
              <a:clrTo>
                <a:srgbClr val="BBBBB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276475"/>
            <a:ext cx="43926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258888" y="908050"/>
            <a:ext cx="389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400">
                <a:solidFill>
                  <a:srgbClr val="009900"/>
                </a:solidFill>
              </a:rPr>
              <a:t>Kretanje po rasednoj površi</a:t>
            </a:r>
            <a:endParaRPr lang="en-US" sz="2400">
              <a:solidFill>
                <a:srgbClr val="0099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787900" y="4941888"/>
            <a:ext cx="41322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000"/>
              <a:t>Vektor celokupnog kretanja</a:t>
            </a:r>
            <a:r>
              <a:rPr lang="en-US" sz="2000"/>
              <a:t> (</a:t>
            </a:r>
            <a:r>
              <a:rPr lang="en-US" sz="2000" b="1"/>
              <a:t>VCK</a:t>
            </a:r>
            <a:r>
              <a:rPr lang="en-US" sz="2000"/>
              <a:t>)</a:t>
            </a:r>
            <a:r>
              <a:rPr lang="sr-Latn-CS" sz="2000"/>
              <a:t>:</a:t>
            </a:r>
          </a:p>
          <a:p>
            <a:pPr eaLnBrk="1" hangingPunct="1"/>
            <a:endParaRPr lang="sr-Latn-CS" sz="2000"/>
          </a:p>
          <a:p>
            <a:pPr eaLnBrk="1" hangingPunct="1">
              <a:buFontTx/>
              <a:buChar char="-"/>
            </a:pPr>
            <a:r>
              <a:rPr lang="sr-Latn-CS" sz="2000"/>
              <a:t>Orijentacija vektora</a:t>
            </a:r>
          </a:p>
          <a:p>
            <a:pPr eaLnBrk="1" hangingPunct="1"/>
            <a:r>
              <a:rPr lang="en-US" sz="2000"/>
              <a:t>(</a:t>
            </a:r>
            <a:r>
              <a:rPr lang="sr-Latn-CS" sz="2000"/>
              <a:t>prostorni </a:t>
            </a:r>
            <a:r>
              <a:rPr lang="en-US" sz="2000"/>
              <a:t>polo</a:t>
            </a:r>
            <a:r>
              <a:rPr lang="sr-Latn-CS" sz="2000"/>
              <a:t>žaj, intenzitet i smer)</a:t>
            </a:r>
          </a:p>
          <a:p>
            <a:pPr eaLnBrk="1" hangingPunct="1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7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1042988" y="1557338"/>
            <a:ext cx="371316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651500" y="1557338"/>
            <a:ext cx="252730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000">
                <a:solidFill>
                  <a:schemeClr val="bg2"/>
                </a:solidFill>
              </a:rPr>
              <a:t>Kretanje po padu</a:t>
            </a:r>
          </a:p>
          <a:p>
            <a:pPr eaLnBrk="1" hangingPunct="1"/>
            <a:r>
              <a:rPr lang="sr-Latn-CS" sz="2000">
                <a:solidFill>
                  <a:schemeClr val="bg2"/>
                </a:solidFill>
              </a:rPr>
              <a:t>Kretanje po pružanju</a:t>
            </a:r>
          </a:p>
          <a:p>
            <a:pPr eaLnBrk="1" hangingPunct="1"/>
            <a:endParaRPr lang="sr-Latn-CS" sz="2000">
              <a:solidFill>
                <a:schemeClr val="bg2"/>
              </a:solidFill>
            </a:endParaRPr>
          </a:p>
          <a:p>
            <a:pPr eaLnBrk="1" hangingPunct="1"/>
            <a:r>
              <a:rPr lang="sr-Latn-CS" sz="2000">
                <a:solidFill>
                  <a:schemeClr val="bg2"/>
                </a:solidFill>
              </a:rPr>
              <a:t>Hod</a:t>
            </a:r>
          </a:p>
          <a:p>
            <a:pPr eaLnBrk="1" hangingPunct="1"/>
            <a:r>
              <a:rPr lang="sr-Latn-CS">
                <a:solidFill>
                  <a:schemeClr val="bg2"/>
                </a:solidFill>
              </a:rPr>
              <a:t>Skok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13316" name="Picture 4" descr="scan"/>
          <p:cNvPicPr>
            <a:picLocks noChangeAspect="1" noChangeArrowheads="1"/>
          </p:cNvPicPr>
          <p:nvPr/>
        </p:nvPicPr>
        <p:blipFill>
          <a:blip r:embed="rId3" cstate="print"/>
          <a:srcRect l="6511" t="19632" r="8807" b="19037"/>
          <a:stretch>
            <a:fillRect/>
          </a:stretch>
        </p:blipFill>
        <p:spPr bwMode="auto">
          <a:xfrm>
            <a:off x="5219700" y="3500438"/>
            <a:ext cx="3602038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58888" y="908050"/>
            <a:ext cx="389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400">
                <a:solidFill>
                  <a:srgbClr val="009900"/>
                </a:solidFill>
              </a:rPr>
              <a:t>Kretanje po rasednoj površi</a:t>
            </a:r>
            <a:endParaRPr lang="en-US" sz="2400">
              <a:solidFill>
                <a:srgbClr val="009900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292725" y="6021388"/>
            <a:ext cx="350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000">
                <a:solidFill>
                  <a:schemeClr val="bg2"/>
                </a:solidFill>
              </a:rPr>
              <a:t>a-lineacija (indikator kretanja)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95288" y="1490663"/>
            <a:ext cx="82804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>
              <a:tabLst>
                <a:tab pos="557213" algn="l"/>
              </a:tabLst>
            </a:pPr>
            <a:r>
              <a:rPr lang="sr-Latn-CS"/>
              <a:t>Sa upotrebom terminima hod i skok treba biti veoma oprezan, jer kod raznih autora i u raznim prilikama mogu imati potpuno različita značenja:</a:t>
            </a:r>
            <a:endParaRPr lang="en-US"/>
          </a:p>
          <a:p>
            <a:pPr indent="457200">
              <a:tabLst>
                <a:tab pos="557213" algn="l"/>
              </a:tabLst>
            </a:pPr>
            <a:endParaRPr lang="sr-Latn-CS"/>
          </a:p>
          <a:p>
            <a:pPr lvl="1">
              <a:buFontTx/>
              <a:buChar char="•"/>
              <a:tabLst>
                <a:tab pos="557213" algn="l"/>
              </a:tabLst>
            </a:pPr>
            <a:r>
              <a:rPr lang="sr-Latn-CS">
                <a:solidFill>
                  <a:schemeClr val="bg2"/>
                </a:solidFill>
              </a:rPr>
              <a:t>horizontalna i vertikalna komponenta VCK (DB i AD); ovo bi bila adekvatna upotreba termina skok i hod,</a:t>
            </a:r>
            <a:endParaRPr lang="en-US">
              <a:solidFill>
                <a:schemeClr val="bg2"/>
              </a:solidFill>
            </a:endParaRPr>
          </a:p>
          <a:p>
            <a:pPr lvl="1">
              <a:buFontTx/>
              <a:buChar char="•"/>
              <a:tabLst>
                <a:tab pos="557213" algn="l"/>
              </a:tabLst>
            </a:pPr>
            <a:endParaRPr lang="sr-Latn-CS">
              <a:solidFill>
                <a:schemeClr val="bg2"/>
              </a:solidFill>
            </a:endParaRPr>
          </a:p>
          <a:p>
            <a:pPr lvl="1">
              <a:buFontTx/>
              <a:buChar char="•"/>
              <a:tabLst>
                <a:tab pos="557213" algn="l"/>
              </a:tabLst>
            </a:pPr>
            <a:r>
              <a:rPr lang="sr-Latn-CS">
                <a:solidFill>
                  <a:schemeClr val="bg2"/>
                </a:solidFill>
              </a:rPr>
              <a:t>horizontalna (DC) i vertikalna (AD) komponenta kretanja po padu; ovakva upotreba se sreće često, ali je jasno da ovako definisani skok i hod nisu komponente koje sabiranjem daju VCK,</a:t>
            </a:r>
            <a:endParaRPr lang="en-US">
              <a:solidFill>
                <a:schemeClr val="bg2"/>
              </a:solidFill>
            </a:endParaRPr>
          </a:p>
          <a:p>
            <a:pPr lvl="1">
              <a:buFontTx/>
              <a:buChar char="•"/>
              <a:tabLst>
                <a:tab pos="557213" algn="l"/>
              </a:tabLst>
            </a:pPr>
            <a:endParaRPr lang="sr-Latn-CS">
              <a:solidFill>
                <a:schemeClr val="bg2"/>
              </a:solidFill>
            </a:endParaRPr>
          </a:p>
          <a:p>
            <a:pPr lvl="1">
              <a:buFontTx/>
              <a:buChar char="•"/>
              <a:tabLst>
                <a:tab pos="557213" algn="l"/>
              </a:tabLst>
            </a:pPr>
            <a:r>
              <a:rPr lang="sr-Latn-CS">
                <a:solidFill>
                  <a:schemeClr val="bg2"/>
                </a:solidFill>
              </a:rPr>
              <a:t>horizontalna i vertikalna komponenta prividnog kretanja merena na proizvoljnom profilu ili izdanku prema proizvoljnoj geološkoj površi deformisanoj rasedom; (stratigrafski skok i stratigrafski hod)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sr-Latn-CS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9" name="Picture 7" descr="sl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205038"/>
            <a:ext cx="77041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2916238" y="4508500"/>
            <a:ext cx="3727450" cy="1190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 algn="ctr" eaLnBrk="1" hangingPunct="1">
              <a:buFontTx/>
              <a:buAutoNum type="alphaLcParenR"/>
            </a:pPr>
            <a:r>
              <a:rPr lang="sr-Latn-CS" i="1"/>
              <a:t>sa okrivenom rasednom površi</a:t>
            </a:r>
            <a:br>
              <a:rPr lang="sr-Latn-CS" i="1"/>
            </a:br>
            <a:r>
              <a:rPr lang="sr-Latn-CS" i="1"/>
              <a:t> b) u vidu morfološkog preloma </a:t>
            </a:r>
            <a:endParaRPr lang="en-US" i="1"/>
          </a:p>
          <a:p>
            <a:pPr marL="342900" indent="-342900" algn="ctr" eaLnBrk="1" hangingPunct="1"/>
            <a:r>
              <a:rPr lang="sr-Latn-CS" i="1"/>
              <a:t>c) facetasti reljef </a:t>
            </a:r>
            <a:endParaRPr lang="en-US" i="1"/>
          </a:p>
          <a:p>
            <a:pPr marL="342900" indent="-342900" algn="ctr" eaLnBrk="1" hangingPunct="1"/>
            <a:r>
              <a:rPr lang="sr-Latn-CS" i="1"/>
              <a:t>d) „slepi“ rased</a:t>
            </a:r>
            <a:r>
              <a:rPr lang="sr-Latn-CS"/>
              <a:t> 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2987675" y="811213"/>
            <a:ext cx="492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9900"/>
                </a:solidFill>
              </a:rPr>
              <a:t>Tipovi o</a:t>
            </a:r>
            <a:r>
              <a:rPr lang="sr-Latn-CS" sz="2000" b="1">
                <a:solidFill>
                  <a:srgbClr val="009900"/>
                </a:solidFill>
              </a:rPr>
              <a:t>žiljk</a:t>
            </a:r>
            <a:r>
              <a:rPr lang="en-US" sz="2000" b="1">
                <a:solidFill>
                  <a:srgbClr val="009900"/>
                </a:solidFill>
              </a:rPr>
              <a:t>a</a:t>
            </a:r>
            <a:r>
              <a:rPr lang="sr-Latn-CS" sz="2000" b="1">
                <a:solidFill>
                  <a:srgbClr val="009900"/>
                </a:solidFill>
              </a:rPr>
              <a:t> raseda na površini terena</a:t>
            </a:r>
            <a:endParaRPr lang="en-US" sz="2000" b="1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3" name="Picture 7" descr="sl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692150"/>
            <a:ext cx="62642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468313" y="6165850"/>
            <a:ext cx="8135937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sr-Latn-CS" i="1"/>
              <a:t>Rased u preparatu, na izdanku (dole) i na aerosnimku (gore-desno)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92150"/>
            <a:ext cx="47180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156325" y="1700213"/>
            <a:ext cx="2490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000">
                <a:latin typeface="Verdana" pitchFamily="34" charset="0"/>
              </a:rPr>
              <a:t>Gravitacioni rased</a:t>
            </a:r>
          </a:p>
          <a:p>
            <a:r>
              <a:rPr lang="sr-Latn-CS" sz="2000">
                <a:latin typeface="Verdana" pitchFamily="34" charset="0"/>
              </a:rPr>
              <a:t>Lokacija Stepen</a:t>
            </a:r>
          </a:p>
          <a:p>
            <a:endParaRPr lang="en-US" sz="2000">
              <a:latin typeface="Verdana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родна сл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908050"/>
            <a:ext cx="70104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родна сл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765175"/>
            <a:ext cx="72771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Сродна сл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221163"/>
            <a:ext cx="32416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родна сл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92150"/>
            <a:ext cx="81819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IM0001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557338"/>
            <a:ext cx="66246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95288" y="646113"/>
            <a:ext cx="2846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>
                <a:solidFill>
                  <a:schemeClr val="bg2"/>
                </a:solidFill>
                <a:latin typeface="Verdana" pitchFamily="34" charset="0"/>
              </a:rPr>
              <a:t>Gravitacioni rased</a:t>
            </a:r>
          </a:p>
          <a:p>
            <a:r>
              <a:rPr lang="en-US">
                <a:solidFill>
                  <a:schemeClr val="bg2"/>
                </a:solidFill>
                <a:latin typeface="Verdana" pitchFamily="34" charset="0"/>
              </a:rPr>
              <a:t>(klisura reke Ravanice)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646113"/>
            <a:ext cx="2846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>
                <a:solidFill>
                  <a:schemeClr val="bg2"/>
                </a:solidFill>
                <a:latin typeface="Verdana" pitchFamily="34" charset="0"/>
              </a:rPr>
              <a:t>Gravitacioni rased</a:t>
            </a:r>
          </a:p>
          <a:p>
            <a:r>
              <a:rPr lang="en-US">
                <a:solidFill>
                  <a:schemeClr val="bg2"/>
                </a:solidFill>
                <a:latin typeface="Verdana" pitchFamily="34" charset="0"/>
              </a:rPr>
              <a:t>(klisura reke Ravanice)</a:t>
            </a:r>
          </a:p>
        </p:txBody>
      </p:sp>
      <p:pic>
        <p:nvPicPr>
          <p:cNvPr id="11267" name="Picture 3" descr="Rotation of IM0001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765175"/>
            <a:ext cx="437356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1002</TotalTime>
  <Words>245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Pixel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Dragana</dc:creator>
  <cp:lastModifiedBy>branislav</cp:lastModifiedBy>
  <cp:revision>68</cp:revision>
  <dcterms:created xsi:type="dcterms:W3CDTF">2008-10-31T18:43:09Z</dcterms:created>
  <dcterms:modified xsi:type="dcterms:W3CDTF">2020-12-09T14:08:09Z</dcterms:modified>
</cp:coreProperties>
</file>