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0" r:id="rId2"/>
    <p:sldId id="269" r:id="rId3"/>
    <p:sldId id="297" r:id="rId4"/>
    <p:sldId id="271" r:id="rId5"/>
    <p:sldId id="272" r:id="rId6"/>
    <p:sldId id="298" r:id="rId7"/>
    <p:sldId id="299" r:id="rId8"/>
    <p:sldId id="273" r:id="rId9"/>
    <p:sldId id="288" r:id="rId10"/>
    <p:sldId id="300" r:id="rId11"/>
    <p:sldId id="307" r:id="rId12"/>
    <p:sldId id="309" r:id="rId13"/>
    <p:sldId id="301" r:id="rId14"/>
    <p:sldId id="302" r:id="rId15"/>
    <p:sldId id="303" r:id="rId16"/>
    <p:sldId id="289" r:id="rId17"/>
    <p:sldId id="290" r:id="rId18"/>
    <p:sldId id="291" r:id="rId19"/>
    <p:sldId id="304" r:id="rId20"/>
    <p:sldId id="305" r:id="rId21"/>
    <p:sldId id="306" r:id="rId22"/>
    <p:sldId id="30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2" autoAdjust="0"/>
    <p:restoredTop sz="94631" autoAdjust="0"/>
  </p:normalViewPr>
  <p:slideViewPr>
    <p:cSldViewPr>
      <p:cViewPr>
        <p:scale>
          <a:sx n="100" d="100"/>
          <a:sy n="100" d="100"/>
        </p:scale>
        <p:origin x="-122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A395C-84C1-4153-9EED-711F8A105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4545-8ACB-4DBD-8CB8-2D822EEDD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A311-1DF6-45D8-91FD-18120899C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3ADD-C46B-400D-8A51-C32256C90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2DD7-1699-4E7A-9244-BB43905A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8D3C-832B-4CC6-8A83-747EE2C26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6C29-EA48-427B-86BF-199CC0D3E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25DB-AD24-4221-9841-FE590A214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73CC-42D3-4C8F-A438-95EAE2CC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A09A-995F-4571-B329-0867271F9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E5A5-8826-4575-9979-CD1DA0E4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AE0603A-1422-4DD8-9A38-9AE961DC2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10634"/>
          <a:stretch>
            <a:fillRect/>
          </a:stretch>
        </p:blipFill>
        <p:spPr bwMode="auto">
          <a:xfrm>
            <a:off x="541338" y="2133600"/>
            <a:ext cx="820737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700338" y="476250"/>
            <a:ext cx="409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>
                <a:solidFill>
                  <a:srgbClr val="009900"/>
                </a:solidFill>
                <a:latin typeface="Verdana" pitchFamily="34" charset="0"/>
              </a:rPr>
              <a:t>Mehanizam rasedanja</a:t>
            </a:r>
            <a:endParaRPr lang="en-US" sz="280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00113" y="1176338"/>
            <a:ext cx="316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Andersonov</a:t>
            </a:r>
            <a:r>
              <a:rPr lang="sr-Latn-CS" sz="1600">
                <a:latin typeface="Verdana" pitchFamily="34" charset="0"/>
              </a:rPr>
              <a:t> model rasedanja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47900" y="639763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76375" y="2349500"/>
            <a:ext cx="4251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2000" u="sng"/>
              <a:t>Klasifikacija raseda po padnom uglu</a:t>
            </a:r>
          </a:p>
          <a:p>
            <a:r>
              <a:rPr lang="sr-Latn-CS" sz="2000"/>
              <a:t>	.....</a:t>
            </a:r>
            <a:r>
              <a:rPr lang="sr-Latn-CS" sz="2000" b="1"/>
              <a:t>ezetativan rased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76375" y="3590925"/>
            <a:ext cx="64087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u="sng"/>
              <a:t>Klasifikacija raseda po relativnom kretanju krila</a:t>
            </a:r>
            <a:r>
              <a:rPr lang="sr-Latn-CS"/>
              <a:t> </a:t>
            </a:r>
          </a:p>
          <a:p>
            <a:pPr eaLnBrk="1" hangingPunct="1">
              <a:tabLst>
                <a:tab pos="5410200" algn="l"/>
              </a:tabLst>
            </a:pPr>
            <a:endParaRPr lang="sr-Latn-CS"/>
          </a:p>
          <a:p>
            <a:pPr eaLnBrk="1" hangingPunct="1">
              <a:tabLst>
                <a:tab pos="5410200" algn="l"/>
              </a:tabLst>
            </a:pPr>
            <a:r>
              <a:rPr lang="sr-Latn-CS" b="1"/>
              <a:t>gravitacioni rased</a:t>
            </a:r>
          </a:p>
          <a:p>
            <a:pPr eaLnBrk="1" hangingPunct="1">
              <a:tabLst>
                <a:tab pos="5410200" algn="l"/>
              </a:tabLst>
            </a:pPr>
            <a:endParaRPr lang="sr-Latn-CS" b="1"/>
          </a:p>
          <a:p>
            <a:pPr eaLnBrk="1" hangingPunct="1">
              <a:tabLst>
                <a:tab pos="5410200" algn="l"/>
              </a:tabLst>
            </a:pPr>
            <a:r>
              <a:rPr lang="sr-Latn-CS" b="1"/>
              <a:t>reversni rased</a:t>
            </a:r>
          </a:p>
          <a:p>
            <a:pPr eaLnBrk="1" hangingPunct="1">
              <a:tabLst>
                <a:tab pos="5410200" algn="l"/>
              </a:tabLst>
            </a:pPr>
            <a:endParaRPr lang="sr-Latn-CS" b="1"/>
          </a:p>
          <a:p>
            <a:pPr eaLnBrk="1" hangingPunct="1">
              <a:tabLst>
                <a:tab pos="5410200" algn="l"/>
              </a:tabLst>
            </a:pPr>
            <a:r>
              <a:rPr lang="sr-Latn-CS" b="1"/>
              <a:t>transkurentni rased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665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sr-Latn-CS" sz="2400">
                <a:solidFill>
                  <a:srgbClr val="009900"/>
                </a:solidFill>
              </a:rPr>
              <a:t>po relativnom kretanju krila 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665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sr-Latn-CS" sz="2400">
                <a:solidFill>
                  <a:srgbClr val="009900"/>
                </a:solidFill>
              </a:rPr>
              <a:t>po relativnom kretanju krila 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827088" y="1844675"/>
            <a:ext cx="79200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410200" algn="l"/>
              </a:tabLst>
            </a:pPr>
            <a:r>
              <a:rPr lang="sr-Latn-CS"/>
              <a:t>Sredinom prošlog veka dva ruska istraživača, M.A.Usov i I.M.Molčanov (1939), razradili su sistem oznaka kojim se lako mogu označiti položaji strija na rasednoj površi i na taj način izvršiti detaljnija klasifikacija raseda po relativnom kretanju krila. Oni su oznakama "+" i "-" obeležili kretanje povlatnog bloka raseda, a brojem "0" slučaj kada nema kretanja i to na sledeći način:</a:t>
            </a:r>
            <a:endParaRPr lang="en-US"/>
          </a:p>
          <a:p>
            <a:pPr>
              <a:tabLst>
                <a:tab pos="5410200" algn="l"/>
              </a:tabLst>
            </a:pPr>
            <a:endParaRPr lang="sr-Latn-CS" i="1"/>
          </a:p>
          <a:p>
            <a:pPr>
              <a:tabLst>
                <a:tab pos="5410200" algn="l"/>
              </a:tabLst>
            </a:pPr>
            <a:r>
              <a:rPr lang="sr-Latn-CS" i="1"/>
              <a:t>kretanje u pravcu pada</a:t>
            </a:r>
            <a:endParaRPr lang="en-US"/>
          </a:p>
          <a:p>
            <a:pPr>
              <a:tabLst>
                <a:tab pos="5410200" algn="l"/>
              </a:tabLst>
            </a:pPr>
            <a:r>
              <a:rPr lang="sr-Latn-CS"/>
              <a:t>(+) kretanje povlatnog krila naviše (reversno)</a:t>
            </a:r>
            <a:endParaRPr lang="en-US"/>
          </a:p>
          <a:p>
            <a:pPr>
              <a:tabLst>
                <a:tab pos="5410200" algn="l"/>
              </a:tabLst>
            </a:pPr>
            <a:r>
              <a:rPr lang="sr-Latn-CS"/>
              <a:t>(-) kretanje povlatnog krila naniže (gravitaciono) </a:t>
            </a:r>
            <a:endParaRPr lang="en-US"/>
          </a:p>
          <a:p>
            <a:pPr>
              <a:tabLst>
                <a:tab pos="5410200" algn="l"/>
              </a:tabLst>
            </a:pPr>
            <a:endParaRPr lang="sr-Latn-CS" i="1"/>
          </a:p>
          <a:p>
            <a:pPr>
              <a:tabLst>
                <a:tab pos="5410200" algn="l"/>
              </a:tabLst>
            </a:pPr>
            <a:r>
              <a:rPr lang="sr-Latn-CS" i="1"/>
              <a:t>kretanje po pružanju</a:t>
            </a:r>
            <a:endParaRPr lang="en-US"/>
          </a:p>
          <a:p>
            <a:pPr>
              <a:tabLst>
                <a:tab pos="5410200" algn="l"/>
              </a:tabLst>
            </a:pPr>
            <a:r>
              <a:rPr lang="sr-Latn-CS"/>
              <a:t>(+) kretanje povlatnog bloka (na slici bloka koji nije nacrtan, bližeg posmatraču) na desno pa je rased levog tipa, </a:t>
            </a:r>
          </a:p>
          <a:p>
            <a:pPr>
              <a:tabLst>
                <a:tab pos="5410200" algn="l"/>
              </a:tabLst>
            </a:pPr>
            <a:r>
              <a:rPr lang="sr-Latn-CS"/>
              <a:t>(-) kretanje povlatnog bloka na levu stranu, pa će rased biti desnog tipa,</a:t>
            </a:r>
            <a:r>
              <a:rPr lang="en-US"/>
              <a:t> </a:t>
            </a:r>
            <a:endParaRPr lang="sr-Latn-CS" b="1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240" descr="3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816" r="11055" b="7098"/>
          <a:stretch>
            <a:fillRect/>
          </a:stretch>
        </p:blipFill>
        <p:spPr bwMode="auto">
          <a:xfrm>
            <a:off x="2484438" y="1700213"/>
            <a:ext cx="467995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665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sr-Latn-CS" sz="2400">
                <a:solidFill>
                  <a:srgbClr val="009900"/>
                </a:solidFill>
              </a:rPr>
              <a:t>po relativnom kretanju krila 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9028" name="Group 4"/>
          <p:cNvGraphicFramePr>
            <a:graphicFrameLocks noGrp="1"/>
          </p:cNvGraphicFramePr>
          <p:nvPr/>
        </p:nvGraphicFramePr>
        <p:xfrm>
          <a:off x="971550" y="2565400"/>
          <a:ext cx="7345363" cy="3455991"/>
        </p:xfrm>
        <a:graphic>
          <a:graphicData uri="http://schemas.openxmlformats.org/drawingml/2006/table">
            <a:tbl>
              <a:tblPr/>
              <a:tblGrid>
                <a:gridCol w="2238375"/>
                <a:gridCol w="862013"/>
                <a:gridCol w="2008187"/>
                <a:gridCol w="22367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Tip raseda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oznaka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kvadrant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usmerenje a-lineacije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reversni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+0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gornji levi i desni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naviše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levi reversni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++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gornji levi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naviše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levi horizontalnog  tipa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0+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levi gornji i donji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ulevo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levi gravitacioni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-+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donji levi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naniže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gravitacioni  rased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-0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donji levi i desni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naniže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desni gravitacioni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--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donji desni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naniže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desni horizontalnog tipa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0-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desni gornji i donji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udesno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desni reversni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+—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gornji desni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naviše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5" name="Rectangle 56"/>
          <p:cNvSpPr>
            <a:spLocks noChangeArrowheads="1"/>
          </p:cNvSpPr>
          <p:nvPr/>
        </p:nvSpPr>
        <p:spPr bwMode="auto">
          <a:xfrm>
            <a:off x="5508625" y="1916113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M.A.Usov &amp; I.M.Molčanov</a:t>
            </a:r>
            <a:endParaRPr lang="en-US"/>
          </a:p>
        </p:txBody>
      </p:sp>
      <p:sp>
        <p:nvSpPr>
          <p:cNvPr id="15416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665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sr-Latn-CS" sz="2400">
                <a:solidFill>
                  <a:srgbClr val="009900"/>
                </a:solidFill>
              </a:rPr>
              <a:t>po relativnom kretanju krila 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187450" y="1773238"/>
            <a:ext cx="305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2000"/>
              <a:t>M.A.Usov i I.M.Molčanov</a:t>
            </a:r>
            <a:r>
              <a:rPr lang="en-US"/>
              <a:t> </a:t>
            </a:r>
          </a:p>
        </p:txBody>
      </p:sp>
      <p:pic>
        <p:nvPicPr>
          <p:cNvPr id="16387" name="Picture 4" descr="3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971550" y="2852738"/>
            <a:ext cx="381793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356100" y="1700213"/>
            <a:ext cx="446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/>
              <a:t>Oni su oznakama " + " i "-"  “0" obeležili kretanje </a:t>
            </a:r>
            <a:r>
              <a:rPr lang="sr-Latn-CS" u="sng"/>
              <a:t>povlatnog krila</a:t>
            </a:r>
            <a:r>
              <a:rPr lang="sr-Latn-CS"/>
              <a:t> raseda na sledeći način: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364163" y="2781300"/>
            <a:ext cx="34813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4648200" algn="l"/>
              </a:tabLst>
            </a:pPr>
            <a:r>
              <a:rPr lang="sr-Latn-CS"/>
              <a:t>U pravcu pada:</a:t>
            </a:r>
            <a:endParaRPr lang="en-US"/>
          </a:p>
          <a:p>
            <a:pPr algn="ctr" eaLnBrk="1" hangingPunct="1">
              <a:tabLst>
                <a:tab pos="4648200" algn="l"/>
              </a:tabLst>
            </a:pPr>
            <a:r>
              <a:rPr lang="sr-Latn-CS"/>
              <a:t>   + kretanje povlatnog krila naviše /reversno/</a:t>
            </a:r>
            <a:endParaRPr lang="en-US"/>
          </a:p>
          <a:p>
            <a:pPr algn="ctr" eaLnBrk="1" hangingPunct="1">
              <a:tabLst>
                <a:tab pos="4648200" algn="l"/>
              </a:tabLst>
            </a:pPr>
            <a:r>
              <a:rPr lang="sr-Latn-CS"/>
              <a:t>- kretanje povlatnog krila na niže /gravitaciono/ </a:t>
            </a:r>
            <a:endParaRPr lang="en-US"/>
          </a:p>
          <a:p>
            <a:pPr algn="ctr" eaLnBrk="1" hangingPunct="1">
              <a:tabLst>
                <a:tab pos="4648200" algn="l"/>
              </a:tabLst>
            </a:pPr>
            <a:r>
              <a:rPr lang="sr-Latn-CS"/>
              <a:t>U pravcu pružanja:</a:t>
            </a:r>
            <a:endParaRPr lang="en-US"/>
          </a:p>
          <a:p>
            <a:pPr algn="ctr" eaLnBrk="1" hangingPunct="1">
              <a:tabLst>
                <a:tab pos="4648200" algn="l"/>
              </a:tabLst>
            </a:pPr>
            <a:r>
              <a:rPr lang="sr-Latn-CS"/>
              <a:t>+ kretanje povlatnog /na slici bližeg posmatraču/ bloka na desno /levi rased/</a:t>
            </a:r>
            <a:endParaRPr lang="en-US"/>
          </a:p>
          <a:p>
            <a:pPr algn="ctr" eaLnBrk="1" hangingPunct="1">
              <a:tabLst>
                <a:tab pos="4648200" algn="l"/>
              </a:tabLst>
            </a:pPr>
            <a:r>
              <a:rPr lang="sr-Latn-CS"/>
              <a:t>- kretanje povlatnog bloka na levo /desni rased/ "0" označava da kretanja nema.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665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sr-Latn-CS" sz="2400">
                <a:solidFill>
                  <a:srgbClr val="009900"/>
                </a:solidFill>
              </a:rPr>
              <a:t>po relativnom kretanju krila 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16113"/>
            <a:ext cx="31337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R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349500"/>
            <a:ext cx="3097212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1403350" y="836613"/>
            <a:ext cx="665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sr-Latn-CS" sz="2400">
                <a:solidFill>
                  <a:srgbClr val="009900"/>
                </a:solidFill>
              </a:rPr>
              <a:t>po relativnom kretanju krila 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47900" y="639763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42988" y="1204913"/>
            <a:ext cx="610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u="sng"/>
              <a:t>Klasifikacija raseda po odnosu prema regionalnoj strukturi </a:t>
            </a:r>
            <a:br>
              <a:rPr lang="sr-Latn-CS" u="sng"/>
            </a:br>
            <a:r>
              <a:rPr lang="sr-Latn-CS"/>
              <a:t>(ili na osnovu položaja okolnih s-površinama)</a:t>
            </a:r>
            <a:r>
              <a:rPr lang="en-US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2420938"/>
            <a:ext cx="82819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-"/>
              <a:tabLst>
                <a:tab pos="1712913" algn="l"/>
              </a:tabLst>
            </a:pPr>
            <a:r>
              <a:rPr lang="sr-Latn-CS" u="sng">
                <a:solidFill>
                  <a:srgbClr val="009900"/>
                </a:solidFill>
              </a:rPr>
              <a:t>longitudinalni</a:t>
            </a:r>
            <a:r>
              <a:rPr lang="sr-Latn-CS">
                <a:solidFill>
                  <a:srgbClr val="009900"/>
                </a:solidFill>
              </a:rPr>
              <a:t>,</a:t>
            </a:r>
            <a:r>
              <a:rPr lang="sr-Latn-CS"/>
              <a:t> koji su paralelni pružanju regionalne strukture; </a:t>
            </a:r>
          </a:p>
          <a:p>
            <a:pPr eaLnBrk="1" hangingPunct="1">
              <a:buFontTx/>
              <a:buChar char="-"/>
              <a:tabLst>
                <a:tab pos="1712913" algn="l"/>
              </a:tabLst>
            </a:pPr>
            <a:r>
              <a:rPr lang="sr-Latn-CS"/>
              <a:t>oni se dele na </a:t>
            </a:r>
            <a:r>
              <a:rPr lang="sr-Latn-CS" u="sng"/>
              <a:t>antitetičke</a:t>
            </a:r>
            <a:r>
              <a:rPr lang="sr-Latn-CS"/>
              <a:t> čiji smer pada je suprotan</a:t>
            </a:r>
            <a:endParaRPr lang="en-US"/>
          </a:p>
          <a:p>
            <a:pPr eaLnBrk="1" hangingPunct="1">
              <a:tabLst>
                <a:tab pos="1712913" algn="l"/>
              </a:tabLst>
            </a:pPr>
            <a:r>
              <a:rPr lang="sr-Latn-CS"/>
              <a:t>smeru pada okolnih slojeva, i</a:t>
            </a:r>
            <a:endParaRPr lang="en-US"/>
          </a:p>
          <a:p>
            <a:pPr eaLnBrk="1" hangingPunct="1">
              <a:tabLst>
                <a:tab pos="1712913" algn="l"/>
              </a:tabLst>
            </a:pPr>
            <a:r>
              <a:rPr lang="sr-Latn-CS" u="sng"/>
              <a:t>- homotetičke</a:t>
            </a:r>
            <a:r>
              <a:rPr lang="sr-Latn-CS"/>
              <a:t> ili </a:t>
            </a:r>
            <a:r>
              <a:rPr lang="sr-Latn-CS" u="sng"/>
              <a:t>sintetičke</a:t>
            </a:r>
            <a:r>
              <a:rPr lang="sr-Latn-CS"/>
              <a:t>, koji padaju u istom smeru u kome i okolni slojevi; </a:t>
            </a:r>
            <a:r>
              <a:rPr lang="sr-Latn-CS" i="1"/>
              <a:t>specijalan slučaj</a:t>
            </a:r>
            <a:r>
              <a:rPr lang="sr-Latn-CS"/>
              <a:t> homotetičkih raseda predstavljaju </a:t>
            </a:r>
            <a:r>
              <a:rPr lang="sr-Latn-CS" u="sng"/>
              <a:t>medjuslojni rasedi</a:t>
            </a:r>
            <a:r>
              <a:rPr lang="sr-Latn-CS"/>
              <a:t>, čija površina je paralelna površini okolnih slojeva,</a:t>
            </a:r>
            <a:br>
              <a:rPr lang="sr-Latn-CS"/>
            </a:br>
            <a:endParaRPr lang="en-US"/>
          </a:p>
          <a:p>
            <a:pPr eaLnBrk="1" hangingPunct="1">
              <a:tabLst>
                <a:tab pos="1712913" algn="l"/>
              </a:tabLst>
            </a:pPr>
            <a:r>
              <a:rPr lang="sr-Latn-CS"/>
              <a:t>-</a:t>
            </a:r>
            <a:r>
              <a:rPr lang="sr-Latn-CS">
                <a:solidFill>
                  <a:srgbClr val="009900"/>
                </a:solidFill>
              </a:rPr>
              <a:t> </a:t>
            </a:r>
            <a:r>
              <a:rPr lang="sr-Latn-CS" u="sng">
                <a:solidFill>
                  <a:srgbClr val="009900"/>
                </a:solidFill>
              </a:rPr>
              <a:t>transverzalni</a:t>
            </a:r>
            <a:r>
              <a:rPr lang="sr-Latn-CS"/>
              <a:t>, koji su upravni na pružanje regionalne strukture, i</a:t>
            </a:r>
            <a:br>
              <a:rPr lang="sr-Latn-CS"/>
            </a:br>
            <a:endParaRPr lang="en-US"/>
          </a:p>
          <a:p>
            <a:pPr eaLnBrk="1" hangingPunct="1">
              <a:tabLst>
                <a:tab pos="1712913" algn="l"/>
              </a:tabLst>
            </a:pPr>
            <a:r>
              <a:rPr lang="sr-Latn-CS"/>
              <a:t>-</a:t>
            </a:r>
            <a:r>
              <a:rPr lang="sr-Latn-CS">
                <a:solidFill>
                  <a:srgbClr val="009900"/>
                </a:solidFill>
              </a:rPr>
              <a:t> </a:t>
            </a:r>
            <a:r>
              <a:rPr lang="sr-Latn-CS" u="sng">
                <a:solidFill>
                  <a:srgbClr val="009900"/>
                </a:solidFill>
              </a:rPr>
              <a:t>dijagonalni</a:t>
            </a:r>
            <a:r>
              <a:rPr lang="sr-Latn-CS"/>
              <a:t> rasedi, koji okolne strukture seku</a:t>
            </a:r>
            <a:endParaRPr lang="en-US"/>
          </a:p>
          <a:p>
            <a:pPr eaLnBrk="1" hangingPunct="1">
              <a:tabLst>
                <a:tab pos="1712913" algn="l"/>
              </a:tabLst>
            </a:pPr>
            <a:r>
              <a:rPr lang="sr-Latn-CS"/>
              <a:t>       pod kosim uglom.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Picture 6" descr="siant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2000" contrast="66000"/>
            <a:grayscl/>
          </a:blip>
          <a:srcRect l="4538" t="6454" r="6718" b="4181"/>
          <a:stretch>
            <a:fillRect/>
          </a:stretch>
        </p:blipFill>
        <p:spPr bwMode="auto">
          <a:xfrm>
            <a:off x="1763713" y="1341438"/>
            <a:ext cx="63373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71775" y="476250"/>
            <a:ext cx="409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>
                <a:solidFill>
                  <a:srgbClr val="009900"/>
                </a:solidFill>
                <a:latin typeface="Verdana" pitchFamily="34" charset="0"/>
              </a:rPr>
              <a:t>Mehanizam rasedanja</a:t>
            </a:r>
            <a:endParaRPr lang="en-US" sz="280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87450" y="1484313"/>
            <a:ext cx="353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Verdana" pitchFamily="34" charset="0"/>
              </a:rPr>
              <a:t>Bilingsov model rasedanja</a:t>
            </a:r>
            <a:endParaRPr lang="en-US" sz="2000">
              <a:latin typeface="Verdana" pitchFamily="34" charset="0"/>
            </a:endParaRPr>
          </a:p>
        </p:txBody>
      </p:sp>
      <p:pic>
        <p:nvPicPr>
          <p:cNvPr id="4100" name="Picture 4" descr="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lum bright="-60000" contrast="78000"/>
          </a:blip>
          <a:srcRect r="2655"/>
          <a:stretch>
            <a:fillRect/>
          </a:stretch>
        </p:blipFill>
        <p:spPr bwMode="auto">
          <a:xfrm>
            <a:off x="1187450" y="2492375"/>
            <a:ext cx="712946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50825" y="938213"/>
            <a:ext cx="45370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tabLst>
                <a:tab pos="557213" algn="l"/>
              </a:tabLst>
            </a:pPr>
            <a:r>
              <a:rPr lang="sr-Latn-CS"/>
              <a:t>Vrlo retko se rasedi pojavljuju kao pojedinačne strukture. </a:t>
            </a:r>
            <a:endParaRPr lang="en-US"/>
          </a:p>
          <a:p>
            <a:pPr indent="457200">
              <a:tabLst>
                <a:tab pos="557213" algn="l"/>
              </a:tabLst>
            </a:pPr>
            <a:r>
              <a:rPr lang="en-US"/>
              <a:t>1. </a:t>
            </a:r>
            <a:r>
              <a:rPr lang="sr-Latn-CS"/>
              <a:t>paralelni rasedi - grupe raseda sa istim ili sličnim elementima pada (strukture čiji se završeci nalaze na jednoj liniji koja je upravna na pružanje raseda);</a:t>
            </a:r>
            <a:endParaRPr lang="en-US"/>
          </a:p>
          <a:p>
            <a:pPr indent="457200">
              <a:tabLst>
                <a:tab pos="557213" algn="l"/>
              </a:tabLst>
            </a:pPr>
            <a:r>
              <a:rPr lang="en-US"/>
              <a:t>2. </a:t>
            </a:r>
            <a:r>
              <a:rPr lang="sr-Latn-CS"/>
              <a:t>ešalonirani rasedi – skupovi raseda od kojih je svaki uzdužno pomeren u istom smeru u odnosu na susedne rasede;</a:t>
            </a:r>
            <a:endParaRPr lang="en-US"/>
          </a:p>
          <a:p>
            <a:pPr indent="457200">
              <a:tabLst>
                <a:tab pos="557213" algn="l"/>
              </a:tabLst>
            </a:pPr>
            <a:r>
              <a:rPr lang="en-US"/>
              <a:t>3. </a:t>
            </a:r>
            <a:r>
              <a:rPr lang="sr-Latn-CS"/>
              <a:t>radijalni </a:t>
            </a:r>
            <a:r>
              <a:rPr lang="en-US"/>
              <a:t>I “prstenasti” </a:t>
            </a:r>
            <a:r>
              <a:rPr lang="sr-Latn-CS"/>
              <a:t>rasedi - rasporedeni su radijalno u odnosu na jedno centralno područje;</a:t>
            </a:r>
            <a:r>
              <a:rPr lang="en-US"/>
              <a:t> </a:t>
            </a:r>
          </a:p>
          <a:p>
            <a:pPr indent="457200">
              <a:tabLst>
                <a:tab pos="557213" algn="l"/>
              </a:tabLst>
            </a:pPr>
            <a:r>
              <a:rPr lang="en-US"/>
              <a:t>4. </a:t>
            </a:r>
            <a:r>
              <a:rPr lang="sr-Latn-CS"/>
              <a:t>stepeničasti ili kaskadni rasedi - sistem međusobno paralelnih gravitacionih raseda kod kojih je relativno spuštano uvek isto krilo;</a:t>
            </a:r>
            <a:endParaRPr lang="en-US"/>
          </a:p>
          <a:p>
            <a:pPr indent="457200">
              <a:tabLst>
                <a:tab pos="557213" algn="l"/>
              </a:tabLst>
            </a:pPr>
            <a:r>
              <a:rPr lang="en-US"/>
              <a:t>5. </a:t>
            </a:r>
            <a:r>
              <a:rPr lang="sr-Latn-CS"/>
              <a:t>kraljušasta struktura - sistem međusobno manje-više paralelnih reversnih raseda,</a:t>
            </a:r>
            <a:endParaRPr lang="en-US"/>
          </a:p>
        </p:txBody>
      </p:sp>
      <p:pic>
        <p:nvPicPr>
          <p:cNvPr id="21508" name="Picture 5" descr="39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8098" b="-696"/>
          <a:stretch>
            <a:fillRect/>
          </a:stretch>
        </p:blipFill>
        <p:spPr bwMode="auto">
          <a:xfrm>
            <a:off x="4932363" y="2133600"/>
            <a:ext cx="40687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364163" y="4762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Složeni oblici rasedanja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 descr="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933825"/>
            <a:ext cx="61341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323850" y="963613"/>
            <a:ext cx="85677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tabLst>
                <a:tab pos="557213" algn="l"/>
              </a:tabLst>
            </a:pPr>
            <a:r>
              <a:rPr lang="sr-Latn-CS" b="1">
                <a:solidFill>
                  <a:schemeClr val="bg2"/>
                </a:solidFill>
              </a:rPr>
              <a:t>Graben ili tektonski rov</a:t>
            </a:r>
            <a:r>
              <a:rPr lang="sr-Latn-CS"/>
              <a:t> </a:t>
            </a:r>
          </a:p>
          <a:p>
            <a:pPr indent="457200">
              <a:tabLst>
                <a:tab pos="557213" algn="l"/>
              </a:tabLst>
            </a:pPr>
            <a:r>
              <a:rPr lang="sr-Latn-CS"/>
              <a:t>nastaje relativnim spuštanjem jednog izduženog bloka između dva gravitaciona raseda ili dva sistema gravitacionih raseda,</a:t>
            </a:r>
            <a:endParaRPr lang="en-US"/>
          </a:p>
          <a:p>
            <a:pPr indent="457200">
              <a:tabLst>
                <a:tab pos="557213" algn="l"/>
              </a:tabLst>
            </a:pPr>
            <a:r>
              <a:rPr lang="sr-Latn-CS" b="1">
                <a:solidFill>
                  <a:schemeClr val="bg2"/>
                </a:solidFill>
              </a:rPr>
              <a:t>Horst</a:t>
            </a:r>
          </a:p>
          <a:p>
            <a:pPr indent="457200">
              <a:tabLst>
                <a:tab pos="557213" algn="l"/>
              </a:tabLst>
            </a:pPr>
            <a:r>
              <a:rPr lang="sr-Latn-CS"/>
              <a:t>relativno izdignut (obično izdužen) centralni blok ograničen međusobno paralelnim pojedinačnim rasedima ili sistemom gravitacionih raseda,</a:t>
            </a:r>
            <a:endParaRPr lang="en-US"/>
          </a:p>
          <a:p>
            <a:pPr indent="457200">
              <a:tabLst>
                <a:tab pos="557213" algn="l"/>
              </a:tabLst>
            </a:pPr>
            <a:endParaRPr lang="en-US"/>
          </a:p>
          <a:p>
            <a:pPr indent="457200">
              <a:tabLst>
                <a:tab pos="557213" algn="l"/>
              </a:tabLst>
            </a:pPr>
            <a:r>
              <a:rPr lang="sr-Latn-CS" b="1">
                <a:solidFill>
                  <a:schemeClr val="bg2"/>
                </a:solidFill>
              </a:rPr>
              <a:t>Parketna struktura</a:t>
            </a:r>
            <a:r>
              <a:rPr lang="sr-Latn-CS"/>
              <a:t> - u vulkanskim oblastima, u područjima sa krutim stenskin masama i u sedimentima tektonskih uvala veoma često se zapaža mozaično razlamanje u skup nepravilnih blokova ograničenih strmim ili vertikalnim gravitacionim rasedima; 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5364163" y="4762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Složeni oblici rasedanja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692275" y="549275"/>
            <a:ext cx="5903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009900"/>
                </a:solidFill>
              </a:rPr>
              <a:t>Analogni model nastanka tektonskog rova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2420938"/>
            <a:ext cx="86407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600">
                <a:solidFill>
                  <a:schemeClr val="bg2"/>
                </a:solidFill>
                <a:latin typeface="Verdana" pitchFamily="34" charset="0"/>
              </a:rPr>
              <a:t>I Model (gravitacioni rasedi)</a:t>
            </a:r>
            <a:r>
              <a:rPr lang="sr-Latn-CS" sz="1600">
                <a:latin typeface="Verdana" pitchFamily="34" charset="0"/>
              </a:rPr>
              <a:t/>
            </a:r>
            <a:br>
              <a:rPr lang="sr-Latn-CS" sz="1600">
                <a:latin typeface="Verdana" pitchFamily="34" charset="0"/>
              </a:rPr>
            </a:br>
            <a:r>
              <a:rPr lang="sr-Latn-CS" sz="1600">
                <a:latin typeface="Verdana" pitchFamily="34" charset="0"/>
              </a:rPr>
              <a:t>Najveći</a:t>
            </a:r>
            <a:r>
              <a:rPr lang="en-US" sz="1600">
                <a:latin typeface="Verdana" pitchFamily="34" charset="0"/>
              </a:rPr>
              <a:t> (maksimalni) stres </a:t>
            </a:r>
            <a:r>
              <a:rPr lang="en-US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1</a:t>
            </a:r>
            <a:r>
              <a:rPr lang="sr-Latn-CS" sz="1600">
                <a:latin typeface="Verdana" pitchFamily="34" charset="0"/>
              </a:rPr>
              <a:t> </a:t>
            </a:r>
            <a:r>
              <a:rPr lang="en-US" sz="1600">
                <a:latin typeface="Verdana" pitchFamily="34" charset="0"/>
              </a:rPr>
              <a:t>je vertikalan, dok su druga dva </a:t>
            </a:r>
            <a:r>
              <a:rPr lang="sr-Latn-CS" sz="1600">
                <a:latin typeface="Verdana" pitchFamily="34" charset="0"/>
              </a:rPr>
              <a:t>srednji stres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2 </a:t>
            </a:r>
            <a:r>
              <a:rPr lang="sr-Latn-CS" sz="1600">
                <a:latin typeface="Verdana" pitchFamily="34" charset="0"/>
              </a:rPr>
              <a:t> </a:t>
            </a:r>
            <a:r>
              <a:rPr lang="en-US" sz="1600">
                <a:latin typeface="Verdana" pitchFamily="34" charset="0"/>
              </a:rPr>
              <a:t>I minimalni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3 </a:t>
            </a:r>
            <a:r>
              <a:rPr lang="en-US" sz="1600">
                <a:latin typeface="Verdana" pitchFamily="34" charset="0"/>
                <a:sym typeface="Symbol" pitchFamily="18" charset="2"/>
              </a:rPr>
              <a:t> u horizontalnoj ravni. Nastaju dva spregnuta sistema ravni smicanja, srednjeg do strmog pada (sa padnim uglom od 50-60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en-US" sz="1600">
                <a:latin typeface="Verdana" pitchFamily="34" charset="0"/>
                <a:sym typeface="Symbol" pitchFamily="18" charset="2"/>
              </a:rPr>
              <a:t>), koje se seku po osi srednjeg stresa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400" baseline="-25000">
                <a:latin typeface="Verdana" pitchFamily="34" charset="0"/>
                <a:sym typeface="Symbol" pitchFamily="18" charset="2"/>
              </a:rPr>
              <a:t>2</a:t>
            </a:r>
            <a:r>
              <a:rPr lang="en-US" sz="1600">
                <a:latin typeface="Verdana" pitchFamily="34" charset="0"/>
                <a:sym typeface="Symbol" pitchFamily="18" charset="2"/>
              </a:rPr>
              <a:t>, a sa osom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400" baseline="-25000">
                <a:latin typeface="Verdana" pitchFamily="34" charset="0"/>
                <a:sym typeface="Symbol" pitchFamily="18" charset="2"/>
              </a:rPr>
              <a:t>1</a:t>
            </a:r>
            <a:r>
              <a:rPr lang="en-US" sz="1600">
                <a:latin typeface="Verdana" pitchFamily="34" charset="0"/>
                <a:sym typeface="Symbol" pitchFamily="18" charset="2"/>
              </a:rPr>
              <a:t> zaklapaju ugao od 30-40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en-US" sz="1600">
                <a:latin typeface="Verdana" pitchFamily="34" charset="0"/>
                <a:sym typeface="Symbol" pitchFamily="18" charset="2"/>
              </a:rPr>
              <a:t>. </a:t>
            </a:r>
            <a:endParaRPr lang="en-US" sz="1600">
              <a:latin typeface="Verdana" pitchFamily="34" charset="0"/>
            </a:endParaRPr>
          </a:p>
          <a:p>
            <a:r>
              <a:rPr lang="sr-Latn-CS">
                <a:solidFill>
                  <a:schemeClr val="bg2"/>
                </a:solidFill>
              </a:rPr>
              <a:t>II Model (reversni rasedi)</a:t>
            </a:r>
            <a:r>
              <a:rPr lang="sr-Latn-CS"/>
              <a:t/>
            </a:r>
            <a:br>
              <a:rPr lang="sr-Latn-CS"/>
            </a:br>
            <a:r>
              <a:rPr lang="sr-Latn-CS" sz="1600">
                <a:latin typeface="Verdana" pitchFamily="34" charset="0"/>
              </a:rPr>
              <a:t>Najmanji </a:t>
            </a:r>
            <a:r>
              <a:rPr lang="en-US" sz="1600">
                <a:latin typeface="Verdana" pitchFamily="34" charset="0"/>
              </a:rPr>
              <a:t>(minimalni) stres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3</a:t>
            </a:r>
            <a:r>
              <a:rPr lang="sr-Latn-CS" sz="1600">
                <a:latin typeface="Verdana" pitchFamily="34" charset="0"/>
              </a:rPr>
              <a:t> </a:t>
            </a:r>
            <a:r>
              <a:rPr lang="en-US" sz="1600">
                <a:latin typeface="Verdana" pitchFamily="34" charset="0"/>
              </a:rPr>
              <a:t>je vertikalan, dok su druga dva </a:t>
            </a:r>
            <a:r>
              <a:rPr lang="en-US" sz="1600">
                <a:latin typeface="Verdana" pitchFamily="34" charset="0"/>
                <a:sym typeface="Symbol" pitchFamily="18" charset="2"/>
              </a:rPr>
              <a:t>u horizontalnoj ravni. Nastaju dva spregnuta sistema ravni smicanja, srednjeg do blagog pada (sa padnim uglom od 30-40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en-US" sz="1600">
                <a:latin typeface="Verdana" pitchFamily="34" charset="0"/>
                <a:sym typeface="Symbol" pitchFamily="18" charset="2"/>
              </a:rPr>
              <a:t>), koje se seku po osi srednjeg stresa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400" baseline="-25000">
                <a:latin typeface="Verdana" pitchFamily="34" charset="0"/>
                <a:sym typeface="Symbol" pitchFamily="18" charset="2"/>
              </a:rPr>
              <a:t>2</a:t>
            </a:r>
            <a:r>
              <a:rPr lang="en-US" sz="1600">
                <a:latin typeface="Verdana" pitchFamily="34" charset="0"/>
                <a:sym typeface="Symbol" pitchFamily="18" charset="2"/>
              </a:rPr>
              <a:t>, sa osom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400" baseline="-25000">
                <a:latin typeface="Verdana" pitchFamily="34" charset="0"/>
                <a:sym typeface="Symbol" pitchFamily="18" charset="2"/>
              </a:rPr>
              <a:t>1</a:t>
            </a:r>
            <a:r>
              <a:rPr lang="en-US" sz="1600">
                <a:latin typeface="Verdana" pitchFamily="34" charset="0"/>
                <a:sym typeface="Symbol" pitchFamily="18" charset="2"/>
              </a:rPr>
              <a:t> zaklapaju ugao od 30-40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sr-Latn-CS" sz="1600">
                <a:latin typeface="Verdana" pitchFamily="34" charset="0"/>
              </a:rPr>
              <a:t>, a sa osom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3  </a:t>
            </a:r>
            <a:r>
              <a:rPr lang="en-US" sz="1600">
                <a:latin typeface="Verdana" pitchFamily="34" charset="0"/>
                <a:sym typeface="Symbol" pitchFamily="18" charset="2"/>
              </a:rPr>
              <a:t>ugao od 50-60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sr-Latn-CS" sz="1600">
                <a:latin typeface="Verdana" pitchFamily="34" charset="0"/>
              </a:rPr>
              <a:t>.</a:t>
            </a:r>
          </a:p>
          <a:p>
            <a:r>
              <a:rPr lang="sr-Latn-CS">
                <a:solidFill>
                  <a:schemeClr val="bg2"/>
                </a:solidFill>
              </a:rPr>
              <a:t>III Model (transkurentni rasedi)</a:t>
            </a:r>
          </a:p>
          <a:p>
            <a:r>
              <a:rPr lang="sr-Latn-CS" sz="1600">
                <a:latin typeface="Verdana" pitchFamily="34" charset="0"/>
              </a:rPr>
              <a:t>Srednji stres </a:t>
            </a:r>
            <a:r>
              <a:rPr lang="en-US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2</a:t>
            </a:r>
            <a:r>
              <a:rPr lang="sr-Latn-CS">
                <a:latin typeface="Verdana" pitchFamily="34" charset="0"/>
              </a:rPr>
              <a:t> </a:t>
            </a:r>
            <a:r>
              <a:rPr lang="sr-Latn-CS" sz="1600">
                <a:latin typeface="Verdana" pitchFamily="34" charset="0"/>
              </a:rPr>
              <a:t>je vertikalan, a druga dva (</a:t>
            </a:r>
            <a:r>
              <a:rPr lang="en-US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1 </a:t>
            </a:r>
            <a:r>
              <a:rPr lang="en-US" sz="1600">
                <a:latin typeface="Verdana" pitchFamily="34" charset="0"/>
                <a:sym typeface="Symbol" pitchFamily="18" charset="2"/>
              </a:rPr>
              <a:t>i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3</a:t>
            </a:r>
            <a:r>
              <a:rPr lang="sr-Latn-CS" sz="1600">
                <a:latin typeface="Verdana" pitchFamily="34" charset="0"/>
              </a:rPr>
              <a:t>) su horizontalni. Dva spregnuta sistema kliznih ravni su vertikalana i seku se po osi srednjeg stresa. Klizne </a:t>
            </a:r>
            <a:r>
              <a:rPr lang="sr-Latn-CS">
                <a:latin typeface="Verdana" pitchFamily="34" charset="0"/>
              </a:rPr>
              <a:t>ravni </a:t>
            </a:r>
            <a:r>
              <a:rPr lang="sr-Latn-CS" sz="1600">
                <a:latin typeface="Verdana" pitchFamily="34" charset="0"/>
              </a:rPr>
              <a:t>sa osom </a:t>
            </a:r>
            <a:r>
              <a:rPr lang="en-US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1</a:t>
            </a:r>
            <a:r>
              <a:rPr lang="en-US" sz="1600">
                <a:latin typeface="Verdana" pitchFamily="34" charset="0"/>
                <a:sym typeface="Symbol" pitchFamily="18" charset="2"/>
              </a:rPr>
              <a:t> zaklapaju ugao od 30-40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en-US" sz="1600">
                <a:latin typeface="Verdana" pitchFamily="34" charset="0"/>
                <a:sym typeface="Symbol" pitchFamily="18" charset="2"/>
              </a:rPr>
              <a:t>, a sa osom </a:t>
            </a:r>
            <a:r>
              <a:rPr lang="en-US" sz="1600" b="1">
                <a:latin typeface="Verdana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3  </a:t>
            </a:r>
            <a:r>
              <a:rPr lang="en-US" sz="1600">
                <a:latin typeface="Verdana" pitchFamily="34" charset="0"/>
                <a:sym typeface="Symbol" pitchFamily="18" charset="2"/>
              </a:rPr>
              <a:t>50-60</a:t>
            </a:r>
            <a:r>
              <a:rPr lang="en-US" sz="1600" baseline="30000">
                <a:latin typeface="Verdana" pitchFamily="34" charset="0"/>
                <a:sym typeface="Symbol" pitchFamily="18" charset="2"/>
              </a:rPr>
              <a:t>o</a:t>
            </a:r>
            <a:r>
              <a:rPr lang="en-US" sz="1600" baseline="-25000">
                <a:latin typeface="Verdana" pitchFamily="34" charset="0"/>
                <a:sym typeface="Symbol" pitchFamily="18" charset="2"/>
              </a:rPr>
              <a:t>.  </a:t>
            </a:r>
            <a:r>
              <a:rPr lang="sr-Latn-CS">
                <a:latin typeface="Verdana" pitchFamily="34" charset="0"/>
              </a:rPr>
              <a:t> </a:t>
            </a:r>
            <a:r>
              <a:rPr lang="sr-Latn-CS"/>
              <a:t/>
            </a:r>
            <a:br>
              <a:rPr lang="sr-Latn-CS"/>
            </a:br>
            <a:endParaRPr lang="sr-Latn-CS" sz="1600">
              <a:latin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10634"/>
          <a:stretch>
            <a:fillRect/>
          </a:stretch>
        </p:blipFill>
        <p:spPr bwMode="auto">
          <a:xfrm>
            <a:off x="5003800" y="1125538"/>
            <a:ext cx="3924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00338" y="476250"/>
            <a:ext cx="409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>
                <a:solidFill>
                  <a:srgbClr val="009900"/>
                </a:solidFill>
                <a:latin typeface="Verdana" pitchFamily="34" charset="0"/>
              </a:rPr>
              <a:t>Mehanizam rasedanja</a:t>
            </a:r>
            <a:endParaRPr lang="en-US" sz="280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831850"/>
            <a:ext cx="8208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2000"/>
              <a:t>Položaj diskontinuiteta (raseda) u napregnutim područjima pod dejstvom uniformnog stresa može se objasniti analizom položaja tzv. </a:t>
            </a:r>
          </a:p>
          <a:p>
            <a:r>
              <a:rPr lang="sr-Latn-CS" sz="2000" u="sng">
                <a:solidFill>
                  <a:srgbClr val="009900"/>
                </a:solidFill>
              </a:rPr>
              <a:t>trajektorija stresa</a:t>
            </a:r>
            <a:r>
              <a:rPr lang="sr-Latn-CS" sz="2000">
                <a:solidFill>
                  <a:srgbClr val="009900"/>
                </a:solidFill>
              </a:rPr>
              <a:t>.</a:t>
            </a:r>
            <a:r>
              <a:rPr lang="sr-Latn-CS" sz="2000"/>
              <a:t> </a:t>
            </a:r>
          </a:p>
        </p:txBody>
      </p:sp>
      <p:pic>
        <p:nvPicPr>
          <p:cNvPr id="6147" name="Picture 3" descr="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-12000" contrast="24000"/>
          </a:blip>
          <a:srcRect t="-500"/>
          <a:stretch>
            <a:fillRect/>
          </a:stretch>
        </p:blipFill>
        <p:spPr bwMode="auto">
          <a:xfrm>
            <a:off x="971550" y="2781300"/>
            <a:ext cx="77866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088" y="1130300"/>
            <a:ext cx="799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2000"/>
              <a:t>Položaj diskontinuiteta (raseda) u napregnutim područjima – položaj  </a:t>
            </a:r>
            <a:r>
              <a:rPr lang="sr-Latn-CS" sz="2000" u="sng">
                <a:solidFill>
                  <a:srgbClr val="009900"/>
                </a:solidFill>
              </a:rPr>
              <a:t>trajektorija stresa </a:t>
            </a:r>
            <a:r>
              <a:rPr lang="sr-Latn-CS" sz="2000"/>
              <a:t> u tektonski složenijim uslovima. </a:t>
            </a:r>
          </a:p>
        </p:txBody>
      </p:sp>
      <p:pic>
        <p:nvPicPr>
          <p:cNvPr id="7171" name="Picture 3" descr="3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116013" y="2492375"/>
            <a:ext cx="75612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873125"/>
            <a:ext cx="85693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2000"/>
              <a:t>Analize polja stresa na primeru listričnih raseda. </a:t>
            </a:r>
          </a:p>
          <a:p>
            <a:r>
              <a:rPr lang="sr-Latn-CS"/>
              <a:t>U uslovima sprečenog bočnog širenja sa desne strane, slobodnog izdizanja (nesmetanog širenja naviše) i frikcionog klizanja sa donje strane posmatranog bloka, dolazi do aktiviranja jednog sistema reversnih raseda kao na slici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4578" r="166"/>
          <a:stretch>
            <a:fillRect/>
          </a:stretch>
        </p:blipFill>
        <p:spPr bwMode="auto">
          <a:xfrm>
            <a:off x="1979613" y="2708275"/>
            <a:ext cx="54006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27313" y="2176463"/>
            <a:ext cx="5257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47738" eaLnBrk="1" hangingPunct="1"/>
            <a:r>
              <a:rPr lang="sr-Latn-CS" sz="2000"/>
              <a:t>Osa srednjeg stresa leži u ravni raseda, i upravna je na pravac a-lineacije</a:t>
            </a:r>
          </a:p>
          <a:p>
            <a:pPr indent="947738" eaLnBrk="1" hangingPunct="1"/>
            <a:endParaRPr lang="en-US" sz="2000"/>
          </a:p>
          <a:p>
            <a:pPr indent="947738" eaLnBrk="1" hangingPunct="1"/>
            <a:r>
              <a:rPr lang="sr-Latn-CS" sz="2000"/>
              <a:t>Osa maksimalnog stresa leži u ravni, upravnoj na osu srednjeg stresa, i sa ravni raseda zaklapa ugao od 30-40° /mereno od ravni raseda u smeru kretanja bloka/.</a:t>
            </a:r>
            <a:endParaRPr lang="en-US" sz="2000"/>
          </a:p>
          <a:p>
            <a:pPr indent="947738" eaLnBrk="1" hangingPunct="1"/>
            <a:endParaRPr lang="en-US" sz="2000"/>
          </a:p>
          <a:p>
            <a:pPr indent="947738" eaLnBrk="1" hangingPunct="1"/>
            <a:r>
              <a:rPr lang="sr-Latn-CS" sz="2000"/>
              <a:t>Osa minimalnog stresa je upravna na predhodne dve.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16013" y="692150"/>
            <a:ext cx="7777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Latn-CS" sz="2000"/>
              <a:t>U mnogim slučajevima se primenom generalnih zaključaka iz ovih </a:t>
            </a:r>
            <a:r>
              <a:rPr lang="en-US" sz="2000"/>
              <a:t>razmatranja</a:t>
            </a:r>
            <a:r>
              <a:rPr lang="sr-Latn-CS" sz="2000"/>
              <a:t> mogu odrediti pravci glavnih pritisaka </a:t>
            </a:r>
            <a:r>
              <a:rPr lang="en-US" sz="2000"/>
              <a:t>odnosno ose stresa</a:t>
            </a:r>
            <a:r>
              <a:rPr lang="sr-Latn-CS" sz="2000"/>
              <a:t>. </a:t>
            </a:r>
            <a:endParaRPr lang="en-US" sz="20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713" y="3429000"/>
            <a:ext cx="56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UniversalMath1 BT" pitchFamily="18" charset="2"/>
              </a:rPr>
              <a:t>s</a:t>
            </a:r>
            <a:r>
              <a:rPr lang="en-US" sz="2400" baseline="-25000"/>
              <a:t>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63713" y="2211388"/>
            <a:ext cx="56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UniversalMath1 BT" pitchFamily="18" charset="2"/>
              </a:rPr>
              <a:t>s</a:t>
            </a:r>
            <a:r>
              <a:rPr lang="en-US" sz="2400" baseline="-25000"/>
              <a:t>2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63713" y="4797425"/>
            <a:ext cx="56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UniversalMath1 BT" pitchFamily="18" charset="2"/>
              </a:rPr>
              <a:t>s</a:t>
            </a:r>
            <a:r>
              <a:rPr lang="en-US" sz="2400" baseline="-25000"/>
              <a:t>3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8" descr="3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2551" r="1065" b="8971"/>
          <a:stretch>
            <a:fillRect/>
          </a:stretch>
        </p:blipFill>
        <p:spPr bwMode="auto">
          <a:xfrm>
            <a:off x="1116013" y="765175"/>
            <a:ext cx="72009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476375" y="4797425"/>
            <a:ext cx="680085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r-Latn-CS" i="1">
                <a:solidFill>
                  <a:schemeClr val="bg2"/>
                </a:solidFill>
              </a:rPr>
              <a:t>Nalaženje položaja osa stresa kod normalnog raseda,</a:t>
            </a:r>
            <a:br>
              <a:rPr lang="sr-Latn-CS" i="1">
                <a:solidFill>
                  <a:schemeClr val="bg2"/>
                </a:solidFill>
              </a:rPr>
            </a:br>
            <a:r>
              <a:rPr lang="sr-Latn-CS" i="1">
                <a:solidFill>
                  <a:schemeClr val="bg2"/>
                </a:solidFill>
              </a:rPr>
              <a:t> prikaz na 3D modelu (levo) i na projekciji položajne lopte (desno)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47900" y="639763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Klasifikacija raseda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58888" y="2197100"/>
            <a:ext cx="72739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tabLst>
                <a:tab pos="557213" algn="l"/>
              </a:tabLst>
            </a:pPr>
            <a:r>
              <a:rPr lang="sr-Latn-CS"/>
              <a:t>Rasedi se mogu klasifikovati na osnovu više različitih kriterijuma. Za opisivanje prostorne orijentacije, položaja i kretanja raseda najvažnije su klasifikacije:</a:t>
            </a:r>
            <a:endParaRPr lang="en-US"/>
          </a:p>
          <a:p>
            <a:pPr indent="457200">
              <a:tabLst>
                <a:tab pos="557213" algn="l"/>
              </a:tabLst>
            </a:pPr>
            <a:endParaRPr lang="sr-Latn-CS"/>
          </a:p>
          <a:p>
            <a:pPr lvl="2">
              <a:buFontTx/>
              <a:buChar char="•"/>
              <a:tabLst>
                <a:tab pos="557213" algn="l"/>
              </a:tabLst>
            </a:pPr>
            <a:r>
              <a:rPr lang="sr-Latn-CS">
                <a:solidFill>
                  <a:schemeClr val="bg2"/>
                </a:solidFill>
              </a:rPr>
              <a:t>po padnom uglu,</a:t>
            </a:r>
            <a:endParaRPr lang="en-US">
              <a:solidFill>
                <a:schemeClr val="bg2"/>
              </a:solidFill>
            </a:endParaRPr>
          </a:p>
          <a:p>
            <a:pPr lvl="2">
              <a:buFontTx/>
              <a:buChar char="•"/>
              <a:tabLst>
                <a:tab pos="557213" algn="l"/>
              </a:tabLst>
            </a:pPr>
            <a:endParaRPr lang="sr-Latn-CS">
              <a:solidFill>
                <a:schemeClr val="bg2"/>
              </a:solidFill>
            </a:endParaRPr>
          </a:p>
          <a:p>
            <a:pPr lvl="2">
              <a:buFontTx/>
              <a:buChar char="•"/>
              <a:tabLst>
                <a:tab pos="557213" algn="l"/>
              </a:tabLst>
            </a:pPr>
            <a:r>
              <a:rPr lang="sr-Latn-CS">
                <a:solidFill>
                  <a:schemeClr val="bg2"/>
                </a:solidFill>
              </a:rPr>
              <a:t>po relativnom kretanju krila i  </a:t>
            </a:r>
          </a:p>
          <a:p>
            <a:pPr lvl="2">
              <a:buFontTx/>
              <a:buChar char="•"/>
              <a:tabLst>
                <a:tab pos="557213" algn="l"/>
              </a:tabLst>
            </a:pPr>
            <a:endParaRPr lang="sr-Latn-CS">
              <a:solidFill>
                <a:schemeClr val="bg2"/>
              </a:solidFill>
            </a:endParaRPr>
          </a:p>
          <a:p>
            <a:pPr lvl="2">
              <a:buFontTx/>
              <a:buChar char="•"/>
              <a:tabLst>
                <a:tab pos="557213" algn="l"/>
              </a:tabLst>
            </a:pPr>
            <a:r>
              <a:rPr lang="sr-Latn-CS">
                <a:solidFill>
                  <a:schemeClr val="bg2"/>
                </a:solidFill>
              </a:rPr>
              <a:t>po položaju raseda u odnosu na regionalnu strukturu </a:t>
            </a:r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987</TotalTime>
  <Words>901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Dragana</dc:creator>
  <cp:lastModifiedBy>branislav</cp:lastModifiedBy>
  <cp:revision>76</cp:revision>
  <dcterms:created xsi:type="dcterms:W3CDTF">2008-10-31T18:43:09Z</dcterms:created>
  <dcterms:modified xsi:type="dcterms:W3CDTF">2021-12-08T14:14:15Z</dcterms:modified>
</cp:coreProperties>
</file>