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2" r:id="rId2"/>
    <p:sldId id="280" r:id="rId3"/>
    <p:sldId id="285" r:id="rId4"/>
    <p:sldId id="284" r:id="rId5"/>
    <p:sldId id="281" r:id="rId6"/>
    <p:sldId id="283" r:id="rId7"/>
    <p:sldId id="282" r:id="rId8"/>
    <p:sldId id="279" r:id="rId9"/>
    <p:sldId id="257" r:id="rId10"/>
    <p:sldId id="259" r:id="rId11"/>
    <p:sldId id="260" r:id="rId12"/>
    <p:sldId id="261" r:id="rId13"/>
    <p:sldId id="258" r:id="rId14"/>
    <p:sldId id="263" r:id="rId15"/>
    <p:sldId id="264" r:id="rId16"/>
    <p:sldId id="265" r:id="rId17"/>
    <p:sldId id="266" r:id="rId18"/>
    <p:sldId id="267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2" autoAdjust="0"/>
    <p:restoredTop sz="94631" autoAdjust="0"/>
  </p:normalViewPr>
  <p:slideViewPr>
    <p:cSldViewPr>
      <p:cViewPr>
        <p:scale>
          <a:sx n="100" d="100"/>
          <a:sy n="100" d="100"/>
        </p:scale>
        <p:origin x="-122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1153E0-D9E7-4312-99D2-632B37565D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D9812E-3A8A-416E-B2E5-5E49150F29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6D19A-2B1F-42D1-90B6-0D33EC98FA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8EC4E6-8A9B-450E-BC0A-896B4FFA3B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C96D2-9441-4874-9F2A-E35241FB32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1E668-EB20-4119-AEFF-7BBC8B1BD3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33AB8-68C3-4ED0-AC2F-BB8215734E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98AD52-2C3F-4AFC-BC7F-7BD3315303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EBB12-B0A1-4709-A82B-22EC57AD69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20243A-9F99-4C08-97BF-C9201ECD8F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2681E0-C2AC-4A34-AA9E-EB0EC81A0C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ACF7B7-AC2E-4B18-B734-B0F94D66A5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573790C-A8D0-4F75-8A10-6BEEB5CEACD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2627313" y="620713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_tradnl" b="1">
                <a:solidFill>
                  <a:srgbClr val="FF3300"/>
                </a:solidFill>
              </a:rPr>
              <a:t>STATISTIČKO PRIKAZIVANJE PODATAKA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971550" y="1700213"/>
            <a:ext cx="77041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es-ES_tradnl"/>
              <a:t>Statističko ispitivanje ima za cilj upoznavanje zakonitosti prostornog položaja strukturnih elemenata i njihovih uzajamnih geometrijskih veza.  </a:t>
            </a:r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pl-PL"/>
              <a:t>Ukupan broj svih podataka o jednom strukturnom elementu se naziva </a:t>
            </a:r>
            <a:r>
              <a:rPr lang="pl-PL" i="1"/>
              <a:t>populacija</a:t>
            </a:r>
            <a:r>
              <a:rPr lang="pl-PL"/>
              <a:t>. Nije ih moguće sve izmeriti i zbog toga koristimo </a:t>
            </a:r>
            <a:r>
              <a:rPr lang="pl-PL" i="1"/>
              <a:t>reprezentativni uzorak</a:t>
            </a:r>
            <a:r>
              <a:rPr lang="pl-PL"/>
              <a:t>. </a:t>
            </a:r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pl-PL"/>
              <a:t>Pravila:</a:t>
            </a:r>
            <a:endParaRPr lang="en-US"/>
          </a:p>
          <a:p>
            <a:pPr marL="342900" indent="-342900" algn="ctr">
              <a:buFontTx/>
              <a:buAutoNum type="arabicParenR"/>
            </a:pPr>
            <a:r>
              <a:rPr lang="pl-PL"/>
              <a:t>da se broj podataka uzorka približi broju podataka populacije. </a:t>
            </a:r>
            <a:endParaRPr lang="en-US"/>
          </a:p>
          <a:p>
            <a:pPr marL="342900" indent="-342900" algn="ctr">
              <a:buFontTx/>
              <a:buAutoNum type="arabicParenR"/>
            </a:pPr>
            <a:r>
              <a:rPr lang="en-US"/>
              <a:t>..</a:t>
            </a:r>
            <a:r>
              <a:rPr lang="pl-PL"/>
              <a:t>.bez protežiranja jednih i zanemarivanja drugih podataka</a:t>
            </a:r>
            <a:endParaRPr lang="en-US"/>
          </a:p>
          <a:p>
            <a:pPr marL="342900" indent="-342900" algn="ctr">
              <a:buFontTx/>
              <a:buAutoNum type="arabicParenR"/>
            </a:pPr>
            <a:r>
              <a:rPr lang="pl-PL"/>
              <a:t>podatke prikupljati u okviru relativno homogenog područja.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278063" y="815975"/>
            <a:ext cx="4468812" cy="4492625"/>
            <a:chOff x="1429" y="515"/>
            <a:chExt cx="2815" cy="2830"/>
          </a:xfrm>
        </p:grpSpPr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1429" y="515"/>
              <a:ext cx="2815" cy="2830"/>
              <a:chOff x="1401" y="533"/>
              <a:chExt cx="2815" cy="2830"/>
            </a:xfrm>
          </p:grpSpPr>
          <p:grpSp>
            <p:nvGrpSpPr>
              <p:cNvPr id="2" name="Group 39"/>
              <p:cNvGrpSpPr/>
              <p:nvPr/>
            </p:nvGrpSpPr>
            <p:grpSpPr>
              <a:xfrm>
                <a:off x="1413" y="543"/>
                <a:ext cx="2790" cy="2809"/>
                <a:chOff x="2357422" y="1214422"/>
                <a:chExt cx="4429156" cy="4429156"/>
              </a:xfrm>
              <a:solidFill>
                <a:schemeClr val="bg1">
                  <a:lumMod val="95000"/>
                  <a:alpha val="37000"/>
                </a:schemeClr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357422" y="1214422"/>
                  <a:ext cx="4429156" cy="442915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3" name="Group 1"/>
                <p:cNvGrpSpPr/>
                <p:nvPr/>
              </p:nvGrpSpPr>
              <p:grpSpPr>
                <a:xfrm>
                  <a:off x="2757488" y="1285860"/>
                  <a:ext cx="3600462" cy="3929090"/>
                  <a:chOff x="6500826" y="1730339"/>
                  <a:chExt cx="3600462" cy="3929090"/>
                </a:xfrm>
                <a:grpFill/>
              </p:grpSpPr>
              <p:sp>
                <p:nvSpPr>
                  <p:cNvPr id="43" name="Oval 2"/>
                  <p:cNvSpPr/>
                  <p:nvPr/>
                </p:nvSpPr>
                <p:spPr>
                  <a:xfrm>
                    <a:off x="6500826" y="2071678"/>
                    <a:ext cx="3600462" cy="3587751"/>
                  </a:xfrm>
                  <a:prstGeom prst="ellipse">
                    <a:avLst/>
                  </a:prstGeom>
                  <a:grpFill/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5" name="Group 31"/>
                  <p:cNvGrpSpPr/>
                  <p:nvPr/>
                </p:nvGrpSpPr>
                <p:grpSpPr>
                  <a:xfrm>
                    <a:off x="8186750" y="1730339"/>
                    <a:ext cx="228601" cy="341338"/>
                    <a:chOff x="4371974" y="679421"/>
                    <a:chExt cx="228601" cy="341338"/>
                  </a:xfrm>
                  <a:grpFill/>
                </p:grpSpPr>
                <p:sp>
                  <p:nvSpPr>
                    <p:cNvPr id="45" name="Isosceles Triangle 44"/>
                    <p:cNvSpPr/>
                    <p:nvPr/>
                  </p:nvSpPr>
                  <p:spPr>
                    <a:xfrm>
                      <a:off x="4371974" y="679421"/>
                      <a:ext cx="228601" cy="214314"/>
                    </a:xfrm>
                    <a:prstGeom prst="triangl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cxnSp>
                  <p:nvCxnSpPr>
                    <p:cNvPr id="46" name="Straight Connector 5"/>
                    <p:cNvCxnSpPr>
                      <a:stCxn id="45" idx="3"/>
                    </p:cNvCxnSpPr>
                    <p:nvPr/>
                  </p:nvCxnSpPr>
                  <p:spPr>
                    <a:xfrm rot="16200000" flipH="1">
                      <a:off x="4422766" y="957244"/>
                      <a:ext cx="127025" cy="6"/>
                    </a:xfrm>
                    <a:prstGeom prst="lin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50" name="Isosceles Triangle 49"/>
              <p:cNvSpPr>
                <a:spLocks noChangeArrowheads="1"/>
              </p:cNvSpPr>
              <p:nvPr/>
            </p:nvSpPr>
            <p:spPr bwMode="auto">
              <a:xfrm rot="5400000">
                <a:off x="1397" y="560"/>
                <a:ext cx="392" cy="360"/>
              </a:xfrm>
              <a:prstGeom prst="triangle">
                <a:avLst>
                  <a:gd name="adj" fmla="val 333"/>
                </a:avLst>
              </a:prstGeom>
              <a:solidFill>
                <a:srgbClr val="D9D9D9"/>
              </a:solidFill>
              <a:ln w="25400" algn="ctr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2712" y="1939"/>
                <a:ext cx="180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2704" y="1935"/>
                <a:ext cx="194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8" name="Picture 12" descr="polov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0" y="778"/>
              <a:ext cx="2151" cy="1197"/>
            </a:xfrm>
            <a:prstGeom prst="rect">
              <a:avLst/>
            </a:prstGeom>
            <a:noFill/>
          </p:spPr>
        </p:pic>
      </p:grp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900113" y="5445125"/>
            <a:ext cx="71278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Radi progušćavanja podataka, dozvoljeno je rotirati i pomerati u svim pravcima oleatu ali samo ako se poštuju sledeća pravila dakle OBA USLOVA MORAJU DA BUDU ISPUNJENA</a:t>
            </a:r>
          </a:p>
          <a:p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da centar oleate ne napušta centralnu elipsu (1) </a:t>
            </a:r>
          </a:p>
          <a:p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da zamišljena tačka koja spaja strelicu za sever sa kružnicom ne izlazi van zamišljene elipse koja je prikazana na slici (2)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4303713" y="2857500"/>
            <a:ext cx="384175" cy="3841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4211638" y="1125538"/>
            <a:ext cx="512762" cy="255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4460875" y="12160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4643438" y="2565400"/>
            <a:ext cx="2233612" cy="3603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4716463" y="1052513"/>
            <a:ext cx="2160587" cy="142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877050" y="661988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Ova zamišljena tačka pri pomeranju oleate NE SME da napusti elipsu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948488" y="2205038"/>
            <a:ext cx="18716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Centar oleate pri pomeranju NE SME da napusti elipsu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grpSp>
        <p:nvGrpSpPr>
          <p:cNvPr id="15381" name="Group 21"/>
          <p:cNvGrpSpPr>
            <a:grpSpLocks/>
          </p:cNvGrpSpPr>
          <p:nvPr/>
        </p:nvGrpSpPr>
        <p:grpSpPr bwMode="auto">
          <a:xfrm rot="281997">
            <a:off x="2230438" y="892175"/>
            <a:ext cx="4468812" cy="4492625"/>
            <a:chOff x="1435" y="514"/>
            <a:chExt cx="2815" cy="2830"/>
          </a:xfrm>
        </p:grpSpPr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435" y="514"/>
              <a:ext cx="2815" cy="2830"/>
              <a:chOff x="1429" y="515"/>
              <a:chExt cx="2815" cy="2830"/>
            </a:xfrm>
          </p:grpSpPr>
          <p:grpSp>
            <p:nvGrpSpPr>
              <p:cNvPr id="15367" name="Group 7"/>
              <p:cNvGrpSpPr>
                <a:grpSpLocks/>
              </p:cNvGrpSpPr>
              <p:nvPr/>
            </p:nvGrpSpPr>
            <p:grpSpPr bwMode="auto">
              <a:xfrm>
                <a:off x="1429" y="515"/>
                <a:ext cx="2815" cy="2830"/>
                <a:chOff x="1401" y="533"/>
                <a:chExt cx="2815" cy="2830"/>
              </a:xfrm>
            </p:grpSpPr>
            <p:grpSp>
              <p:nvGrpSpPr>
                <p:cNvPr id="2" name="Group 39"/>
                <p:cNvGrpSpPr/>
                <p:nvPr/>
              </p:nvGrpSpPr>
              <p:grpSpPr>
                <a:xfrm>
                  <a:off x="1413" y="543"/>
                  <a:ext cx="2790" cy="2809"/>
                  <a:chOff x="2357422" y="1214422"/>
                  <a:chExt cx="4429156" cy="4429156"/>
                </a:xfrm>
                <a:solidFill>
                  <a:schemeClr val="bg1">
                    <a:lumMod val="95000"/>
                    <a:alpha val="37000"/>
                  </a:schemeClr>
                </a:solidFill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2357422" y="1214422"/>
                    <a:ext cx="4429156" cy="442915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3" name="Group 1"/>
                  <p:cNvGrpSpPr/>
                  <p:nvPr/>
                </p:nvGrpSpPr>
                <p:grpSpPr>
                  <a:xfrm>
                    <a:off x="2757488" y="1285860"/>
                    <a:ext cx="3600462" cy="3929090"/>
                    <a:chOff x="6500826" y="1730339"/>
                    <a:chExt cx="3600462" cy="3929090"/>
                  </a:xfrm>
                  <a:grpFill/>
                </p:grpSpPr>
                <p:sp>
                  <p:nvSpPr>
                    <p:cNvPr id="43" name="Oval 2"/>
                    <p:cNvSpPr/>
                    <p:nvPr/>
                  </p:nvSpPr>
                  <p:spPr>
                    <a:xfrm>
                      <a:off x="6500826" y="2071678"/>
                      <a:ext cx="3600462" cy="3587751"/>
                    </a:xfrm>
                    <a:prstGeom prst="ellipse">
                      <a:avLst/>
                    </a:prstGeom>
                    <a:grpFill/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5" name="Group 31"/>
                    <p:cNvGrpSpPr/>
                    <p:nvPr/>
                  </p:nvGrpSpPr>
                  <p:grpSpPr>
                    <a:xfrm>
                      <a:off x="8186750" y="1730339"/>
                      <a:ext cx="228601" cy="341338"/>
                      <a:chOff x="4371974" y="679421"/>
                      <a:chExt cx="228601" cy="341338"/>
                    </a:xfrm>
                    <a:grpFill/>
                  </p:grpSpPr>
                  <p:sp>
                    <p:nvSpPr>
                      <p:cNvPr id="45" name="Isosceles Triangle 44"/>
                      <p:cNvSpPr/>
                      <p:nvPr/>
                    </p:nvSpPr>
                    <p:spPr>
                      <a:xfrm>
                        <a:off x="4371974" y="679421"/>
                        <a:ext cx="228601" cy="214314"/>
                      </a:xfrm>
                      <a:prstGeom prst="triangl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46" name="Straight Connector 5"/>
                      <p:cNvCxnSpPr>
                        <a:stCxn id="45" idx="3"/>
                      </p:cNvCxnSpPr>
                      <p:nvPr/>
                    </p:nvCxnSpPr>
                    <p:spPr>
                      <a:xfrm rot="16200000" flipH="1">
                        <a:off x="4422766" y="957244"/>
                        <a:ext cx="127025" cy="6"/>
                      </a:xfrm>
                      <a:prstGeom prst="lin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 rot="5400000">
                  <a:off x="1397" y="560"/>
                  <a:ext cx="392" cy="360"/>
                </a:xfrm>
                <a:prstGeom prst="triangle">
                  <a:avLst>
                    <a:gd name="adj" fmla="val 333"/>
                  </a:avLst>
                </a:prstGeom>
                <a:solidFill>
                  <a:srgbClr val="D9D9D9"/>
                </a:solidFill>
                <a:ln w="25400" algn="ctr">
                  <a:solidFill>
                    <a:srgbClr val="BFBFBF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711" y="1939"/>
                  <a:ext cx="180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2704" y="1934"/>
                  <a:ext cx="194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372" name="Picture 12" descr="polovi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80" y="778"/>
                <a:ext cx="2151" cy="1197"/>
              </a:xfrm>
              <a:prstGeom prst="rect">
                <a:avLst/>
              </a:prstGeom>
              <a:noFill/>
            </p:spPr>
          </p:pic>
        </p:grp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2810" y="766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900113" y="5445125"/>
            <a:ext cx="71278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Radi progušćavanja podataka, dozvoljeno je rotirati i pomerati u svim pravcima oleatu ali samo ako se poštuju sledeća pravila dakle OBA USLOVA MORAJU DA BUDU ISPUNJENA</a:t>
            </a:r>
          </a:p>
          <a:p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da centar oleate ne napušta centralnu elipsu (1) </a:t>
            </a:r>
          </a:p>
          <a:p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da zamišljena tačka koja spaja strelicu za sever sa kružnicom ne izlazi van zamišljene elipse koja je prikazana na slici (2)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4303713" y="2857500"/>
            <a:ext cx="384175" cy="3841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4211638" y="1125538"/>
            <a:ext cx="512762" cy="255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4643438" y="1341438"/>
            <a:ext cx="2449512" cy="1584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4716463" y="1195388"/>
            <a:ext cx="2376487" cy="1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3203575" y="4149725"/>
            <a:ext cx="2809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Dopušteno!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135813" y="10033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Tačka i centar ne napuštaju elipse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 rot="-1034478">
            <a:off x="2230438" y="1168400"/>
            <a:ext cx="4468812" cy="4492625"/>
            <a:chOff x="1435" y="514"/>
            <a:chExt cx="2815" cy="2830"/>
          </a:xfrm>
        </p:grpSpPr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1435" y="514"/>
              <a:ext cx="2815" cy="2830"/>
              <a:chOff x="1429" y="515"/>
              <a:chExt cx="2815" cy="2830"/>
            </a:xfrm>
          </p:grpSpPr>
          <p:grpSp>
            <p:nvGrpSpPr>
              <p:cNvPr id="16391" name="Group 7"/>
              <p:cNvGrpSpPr>
                <a:grpSpLocks/>
              </p:cNvGrpSpPr>
              <p:nvPr/>
            </p:nvGrpSpPr>
            <p:grpSpPr bwMode="auto">
              <a:xfrm>
                <a:off x="1429" y="515"/>
                <a:ext cx="2815" cy="2830"/>
                <a:chOff x="1401" y="533"/>
                <a:chExt cx="2815" cy="2830"/>
              </a:xfrm>
            </p:grpSpPr>
            <p:grpSp>
              <p:nvGrpSpPr>
                <p:cNvPr id="2" name="Group 39"/>
                <p:cNvGrpSpPr/>
                <p:nvPr/>
              </p:nvGrpSpPr>
              <p:grpSpPr>
                <a:xfrm>
                  <a:off x="1413" y="543"/>
                  <a:ext cx="2790" cy="2809"/>
                  <a:chOff x="2357422" y="1214422"/>
                  <a:chExt cx="4429156" cy="4429156"/>
                </a:xfrm>
                <a:solidFill>
                  <a:schemeClr val="bg1">
                    <a:lumMod val="95000"/>
                    <a:alpha val="37000"/>
                  </a:schemeClr>
                </a:solidFill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2357422" y="1214422"/>
                    <a:ext cx="4429156" cy="442915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3" name="Group 1"/>
                  <p:cNvGrpSpPr/>
                  <p:nvPr/>
                </p:nvGrpSpPr>
                <p:grpSpPr>
                  <a:xfrm>
                    <a:off x="2757488" y="1285860"/>
                    <a:ext cx="3600462" cy="3929090"/>
                    <a:chOff x="6500826" y="1730339"/>
                    <a:chExt cx="3600462" cy="3929090"/>
                  </a:xfrm>
                  <a:grpFill/>
                </p:grpSpPr>
                <p:sp>
                  <p:nvSpPr>
                    <p:cNvPr id="43" name="Oval 2"/>
                    <p:cNvSpPr/>
                    <p:nvPr/>
                  </p:nvSpPr>
                  <p:spPr>
                    <a:xfrm>
                      <a:off x="6500826" y="2071678"/>
                      <a:ext cx="3600462" cy="3587751"/>
                    </a:xfrm>
                    <a:prstGeom prst="ellipse">
                      <a:avLst/>
                    </a:prstGeom>
                    <a:grpFill/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5" name="Group 31"/>
                    <p:cNvGrpSpPr/>
                    <p:nvPr/>
                  </p:nvGrpSpPr>
                  <p:grpSpPr>
                    <a:xfrm>
                      <a:off x="8186750" y="1730339"/>
                      <a:ext cx="228601" cy="341338"/>
                      <a:chOff x="4371974" y="679421"/>
                      <a:chExt cx="228601" cy="341338"/>
                    </a:xfrm>
                    <a:grpFill/>
                  </p:grpSpPr>
                  <p:sp>
                    <p:nvSpPr>
                      <p:cNvPr id="45" name="Isosceles Triangle 44"/>
                      <p:cNvSpPr/>
                      <p:nvPr/>
                    </p:nvSpPr>
                    <p:spPr>
                      <a:xfrm>
                        <a:off x="4371974" y="679421"/>
                        <a:ext cx="228601" cy="214314"/>
                      </a:xfrm>
                      <a:prstGeom prst="triangl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46" name="Straight Connector 5"/>
                      <p:cNvCxnSpPr>
                        <a:stCxn id="45" idx="3"/>
                      </p:cNvCxnSpPr>
                      <p:nvPr/>
                    </p:nvCxnSpPr>
                    <p:spPr>
                      <a:xfrm rot="16200000" flipH="1">
                        <a:off x="4422766" y="957244"/>
                        <a:ext cx="127025" cy="6"/>
                      </a:xfrm>
                      <a:prstGeom prst="lin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 rot="5400000">
                  <a:off x="1397" y="560"/>
                  <a:ext cx="392" cy="360"/>
                </a:xfrm>
                <a:prstGeom prst="triangle">
                  <a:avLst>
                    <a:gd name="adj" fmla="val 333"/>
                  </a:avLst>
                </a:prstGeom>
                <a:solidFill>
                  <a:srgbClr val="D9D9D9"/>
                </a:solidFill>
                <a:ln w="25400" algn="ctr">
                  <a:solidFill>
                    <a:srgbClr val="BFBFBF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711" y="1938"/>
                  <a:ext cx="180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2704" y="1934"/>
                  <a:ext cx="194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396" name="Picture 12" descr="polovi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80" y="778"/>
                <a:ext cx="2151" cy="1197"/>
              </a:xfrm>
              <a:prstGeom prst="rect">
                <a:avLst/>
              </a:prstGeom>
              <a:noFill/>
            </p:spPr>
          </p:pic>
        </p:grp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810" y="766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00113" y="5445125"/>
            <a:ext cx="71278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Radi progušćavanja podataka, dozvoljeno je rotirati i pomerati u svim pravcima oleatu ali samo ako se poštuju sledeća pravila dakle OBA USLOVA MORAJU DA BUDU ISPUNJENA</a:t>
            </a:r>
          </a:p>
          <a:p>
            <a:pPr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da centar oleate ne napušta centralnu elipsu (1) </a:t>
            </a:r>
          </a:p>
          <a:p>
            <a:pPr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da zamišljena tačka koja spaja strelicu za sever sa kružnicom ne izlazi van zamišljene elipse koja je prikazana na slici (2)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4303713" y="2857500"/>
            <a:ext cx="384175" cy="3841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4211638" y="1125538"/>
            <a:ext cx="512762" cy="255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4643438" y="1341438"/>
            <a:ext cx="2449512" cy="1584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 flipV="1">
            <a:off x="4716463" y="1195388"/>
            <a:ext cx="2376487" cy="1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4" name="WordArt 20"/>
          <p:cNvSpPr>
            <a:spLocks noChangeArrowheads="1" noChangeShapeType="1" noTextEdit="1"/>
          </p:cNvSpPr>
          <p:nvPr/>
        </p:nvSpPr>
        <p:spPr bwMode="auto">
          <a:xfrm>
            <a:off x="3203575" y="4149725"/>
            <a:ext cx="2809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Zabranjeno!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135813" y="10033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Tačka i centar napuštaju elipse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42988" y="1125538"/>
            <a:ext cx="1728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Tabela klasa gustine</a:t>
            </a:r>
          </a:p>
          <a:p>
            <a:pPr>
              <a:spcBef>
                <a:spcPct val="50000"/>
              </a:spcBef>
            </a:pPr>
            <a:r>
              <a:rPr lang="el-GR" sz="1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Σ</a:t>
            </a: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0 ta</a:t>
            </a:r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čaka (polova)</a:t>
            </a:r>
            <a:endParaRPr lang="el-GR" sz="1200" b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481" name="Text Box 169"/>
          <p:cNvSpPr txBox="1">
            <a:spLocks noChangeArrowheads="1"/>
          </p:cNvSpPr>
          <p:nvPr/>
        </p:nvSpPr>
        <p:spPr bwMode="auto">
          <a:xfrm>
            <a:off x="395288" y="1989138"/>
            <a:ext cx="3889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Određivanje maksimuma</a:t>
            </a:r>
          </a:p>
          <a:p>
            <a:pPr>
              <a:spcBef>
                <a:spcPct val="50000"/>
              </a:spcBef>
            </a:pPr>
            <a:r>
              <a:rPr lang="sr-Latn-CS" sz="1200"/>
              <a:t>50 tačaka je 100%</a:t>
            </a:r>
          </a:p>
          <a:p>
            <a:pPr>
              <a:spcBef>
                <a:spcPct val="50000"/>
              </a:spcBef>
            </a:pPr>
            <a:r>
              <a:rPr lang="sr-Latn-CS" sz="1200"/>
              <a:t>U skladu sa tim, postavljanjem proporcije dobijamo da je očitani maksimum od 8 tačaka = 16%, uvek se uzima neki procenat manje i usvaja kao redukovani maksimum, u ovom slučaju usvojićemo da je maksimum tačaka u jednoj elipsi = 13%</a:t>
            </a:r>
          </a:p>
          <a:p>
            <a:pPr>
              <a:spcBef>
                <a:spcPct val="50000"/>
              </a:spcBef>
            </a:pPr>
            <a:r>
              <a:rPr lang="sr-Latn-CS" sz="1200"/>
              <a:t>13% tačaka od 60 = 6,5 dakle maksimum tačaka u jednoj elipsi je 6</a:t>
            </a:r>
            <a:r>
              <a:rPr lang="en-US" sz="1200"/>
              <a:t> (zaokru</a:t>
            </a:r>
            <a:r>
              <a:rPr lang="sr-Latn-CS" sz="1200"/>
              <a:t>žujemo na manji broj).</a:t>
            </a:r>
          </a:p>
          <a:p>
            <a:pPr>
              <a:spcBef>
                <a:spcPct val="50000"/>
              </a:spcBef>
            </a:pPr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Određivanje minimuma</a:t>
            </a:r>
          </a:p>
          <a:p>
            <a:pPr>
              <a:spcBef>
                <a:spcPct val="50000"/>
              </a:spcBef>
            </a:pPr>
            <a:r>
              <a:rPr lang="sr-Latn-CS" sz="1200"/>
              <a:t>Jedna tačka je minimum koji se može očitati, ako je ukupan broj tačaka 50 - 1 tačka je izraženo u procentima 2%.</a:t>
            </a:r>
          </a:p>
          <a:p>
            <a:pPr>
              <a:spcBef>
                <a:spcPct val="50000"/>
              </a:spcBef>
            </a:pPr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Određivanje ostalih klasa</a:t>
            </a:r>
          </a:p>
          <a:p>
            <a:pPr>
              <a:spcBef>
                <a:spcPct val="50000"/>
              </a:spcBef>
            </a:pPr>
            <a:r>
              <a:rPr lang="sr-Latn-CS" sz="1200"/>
              <a:t>Po analogiji, ostale klase koje se nalaze između 2% i 13% se ravnomerno rasporede i izraze u procentima i po broju tačaka. Tabela se formira na primeru tabele koja je data. </a:t>
            </a:r>
          </a:p>
          <a:p>
            <a:pPr>
              <a:spcBef>
                <a:spcPct val="50000"/>
              </a:spcBef>
            </a:pPr>
            <a:endParaRPr lang="sr-Latn-CS" sz="1200" b="1"/>
          </a:p>
          <a:p>
            <a:pPr>
              <a:spcBef>
                <a:spcPct val="50000"/>
              </a:spcBef>
            </a:pPr>
            <a:endParaRPr lang="en-US" sz="1200"/>
          </a:p>
        </p:txBody>
      </p:sp>
      <p:grpSp>
        <p:nvGrpSpPr>
          <p:cNvPr id="13487" name="Group 175"/>
          <p:cNvGrpSpPr>
            <a:grpSpLocks/>
          </p:cNvGrpSpPr>
          <p:nvPr/>
        </p:nvGrpSpPr>
        <p:grpSpPr bwMode="auto">
          <a:xfrm>
            <a:off x="4643438" y="836613"/>
            <a:ext cx="4248150" cy="1800225"/>
            <a:chOff x="2835" y="300"/>
            <a:chExt cx="2676" cy="1134"/>
          </a:xfrm>
        </p:grpSpPr>
        <p:sp>
          <p:nvSpPr>
            <p:cNvPr id="13484" name="Rectangle 172"/>
            <p:cNvSpPr>
              <a:spLocks noChangeArrowheads="1"/>
            </p:cNvSpPr>
            <p:nvPr/>
          </p:nvSpPr>
          <p:spPr bwMode="auto">
            <a:xfrm>
              <a:off x="2835" y="300"/>
              <a:ext cx="2585" cy="1134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5" name="Text Box 173"/>
            <p:cNvSpPr txBox="1">
              <a:spLocks noChangeArrowheads="1"/>
            </p:cNvSpPr>
            <p:nvPr/>
          </p:nvSpPr>
          <p:spPr bwMode="auto">
            <a:xfrm>
              <a:off x="3016" y="346"/>
              <a:ext cx="2495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Podsetnik iz matematike - proporcija</a:t>
              </a:r>
            </a:p>
            <a:p>
              <a:pPr>
                <a:spcBef>
                  <a:spcPct val="50000"/>
                </a:spcBef>
              </a:pPr>
              <a:r>
                <a:rPr lang="sr-Latn-CS" sz="1200"/>
                <a:t>50 tačaka čini 100%, 8 tačaka je X %</a:t>
              </a:r>
            </a:p>
            <a:p>
              <a:pPr>
                <a:spcBef>
                  <a:spcPct val="50000"/>
                </a:spcBef>
              </a:pPr>
              <a:r>
                <a:rPr lang="sr-Latn-CS" sz="1200"/>
                <a:t>Iz ove relacije izvodimo sledeću proporciju</a:t>
              </a:r>
            </a:p>
            <a:p>
              <a:pPr>
                <a:spcBef>
                  <a:spcPct val="50000"/>
                </a:spcBef>
              </a:pPr>
              <a:r>
                <a:rPr lang="sr-Latn-CS" sz="1200"/>
                <a:t>50 tačaka :100% = 8 tačaka : X%</a:t>
              </a:r>
            </a:p>
            <a:p>
              <a:pPr>
                <a:spcBef>
                  <a:spcPct val="50000"/>
                </a:spcBef>
              </a:pPr>
              <a:r>
                <a:rPr lang="sr-Latn-CS" sz="1200"/>
                <a:t>X= 100x8 / 50</a:t>
              </a:r>
            </a:p>
            <a:p>
              <a:pPr>
                <a:spcBef>
                  <a:spcPct val="50000"/>
                </a:spcBef>
              </a:pPr>
              <a:r>
                <a:rPr lang="sr-Latn-CS" sz="1200"/>
                <a:t>X= 16%</a:t>
              </a:r>
              <a:endParaRPr lang="en-US" sz="1200"/>
            </a:p>
          </p:txBody>
        </p:sp>
      </p:grpSp>
      <p:graphicFrame>
        <p:nvGraphicFramePr>
          <p:cNvPr id="13690" name="Group 378"/>
          <p:cNvGraphicFramePr>
            <a:graphicFrameLocks noGrp="1"/>
          </p:cNvGraphicFramePr>
          <p:nvPr/>
        </p:nvGraphicFramePr>
        <p:xfrm>
          <a:off x="5076825" y="3500438"/>
          <a:ext cx="3162300" cy="164592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Klasa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Procenat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Broj ta</a:t>
                      </a:r>
                      <a:r>
                        <a:rPr kumimoji="0" lang="sr-Latn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čaka</a:t>
                      </a:r>
                      <a:endParaRPr kumimoji="0" lang="sr-Latn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 i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 i više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92" name="Text Box 380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 rot="196858">
            <a:off x="2278063" y="920750"/>
            <a:ext cx="4468812" cy="4492625"/>
            <a:chOff x="1429" y="515"/>
            <a:chExt cx="2815" cy="2830"/>
          </a:xfrm>
        </p:grpSpPr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1429" y="515"/>
              <a:ext cx="2815" cy="2830"/>
              <a:chOff x="1401" y="533"/>
              <a:chExt cx="2815" cy="2830"/>
            </a:xfrm>
          </p:grpSpPr>
          <p:grpSp>
            <p:nvGrpSpPr>
              <p:cNvPr id="2" name="Group 39"/>
              <p:cNvGrpSpPr/>
              <p:nvPr/>
            </p:nvGrpSpPr>
            <p:grpSpPr>
              <a:xfrm>
                <a:off x="1413" y="543"/>
                <a:ext cx="2790" cy="2809"/>
                <a:chOff x="2357422" y="1214422"/>
                <a:chExt cx="4429156" cy="4429156"/>
              </a:xfrm>
              <a:solidFill>
                <a:schemeClr val="bg1">
                  <a:lumMod val="95000"/>
                  <a:alpha val="37000"/>
                </a:schemeClr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357422" y="1214422"/>
                  <a:ext cx="4429156" cy="442915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3" name="Group 1"/>
                <p:cNvGrpSpPr/>
                <p:nvPr/>
              </p:nvGrpSpPr>
              <p:grpSpPr>
                <a:xfrm>
                  <a:off x="2757488" y="1285860"/>
                  <a:ext cx="3600462" cy="3929090"/>
                  <a:chOff x="6500826" y="1730339"/>
                  <a:chExt cx="3600462" cy="3929090"/>
                </a:xfrm>
                <a:grpFill/>
              </p:grpSpPr>
              <p:sp>
                <p:nvSpPr>
                  <p:cNvPr id="43" name="Oval 2"/>
                  <p:cNvSpPr/>
                  <p:nvPr/>
                </p:nvSpPr>
                <p:spPr>
                  <a:xfrm>
                    <a:off x="6500826" y="2071678"/>
                    <a:ext cx="3600462" cy="3587751"/>
                  </a:xfrm>
                  <a:prstGeom prst="ellipse">
                    <a:avLst/>
                  </a:prstGeom>
                  <a:grpFill/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5" name="Group 31"/>
                  <p:cNvGrpSpPr/>
                  <p:nvPr/>
                </p:nvGrpSpPr>
                <p:grpSpPr>
                  <a:xfrm>
                    <a:off x="8186750" y="1730339"/>
                    <a:ext cx="228601" cy="341338"/>
                    <a:chOff x="4371974" y="679421"/>
                    <a:chExt cx="228601" cy="341338"/>
                  </a:xfrm>
                  <a:grpFill/>
                </p:grpSpPr>
                <p:sp>
                  <p:nvSpPr>
                    <p:cNvPr id="45" name="Isosceles Triangle 44"/>
                    <p:cNvSpPr/>
                    <p:nvPr/>
                  </p:nvSpPr>
                  <p:spPr>
                    <a:xfrm>
                      <a:off x="4371974" y="679421"/>
                      <a:ext cx="228601" cy="214314"/>
                    </a:xfrm>
                    <a:prstGeom prst="triangl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cxnSp>
                  <p:nvCxnSpPr>
                    <p:cNvPr id="46" name="Straight Connector 5"/>
                    <p:cNvCxnSpPr>
                      <a:stCxn id="45" idx="3"/>
                    </p:cNvCxnSpPr>
                    <p:nvPr/>
                  </p:nvCxnSpPr>
                  <p:spPr>
                    <a:xfrm rot="16200000" flipH="1">
                      <a:off x="4422766" y="957244"/>
                      <a:ext cx="127025" cy="6"/>
                    </a:xfrm>
                    <a:prstGeom prst="lin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50" name="Isosceles Triangle 49"/>
              <p:cNvSpPr>
                <a:spLocks noChangeArrowheads="1"/>
              </p:cNvSpPr>
              <p:nvPr/>
            </p:nvSpPr>
            <p:spPr bwMode="auto">
              <a:xfrm rot="5400000">
                <a:off x="1397" y="560"/>
                <a:ext cx="392" cy="360"/>
              </a:xfrm>
              <a:prstGeom prst="triangle">
                <a:avLst>
                  <a:gd name="adj" fmla="val 333"/>
                </a:avLst>
              </a:prstGeom>
              <a:solidFill>
                <a:srgbClr val="D9D9D9"/>
              </a:solidFill>
              <a:ln w="25400" algn="ctr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2711" y="1938"/>
                <a:ext cx="180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2704" y="1934"/>
                <a:ext cx="194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468" name="Picture 12" descr="polov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0" y="778"/>
              <a:ext cx="2151" cy="1197"/>
            </a:xfrm>
            <a:prstGeom prst="rect">
              <a:avLst/>
            </a:prstGeom>
            <a:noFill/>
          </p:spPr>
        </p:pic>
      </p:grp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468438" y="5635625"/>
            <a:ext cx="6769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Poštujući dva pravila pomeranja oleate, prvo se okonturuju polja uticaja jedne tačke ... Pomeranjem oleate usamljene tačke se dovode u centar elipsi i zatim se grafitnom olovkom okonturuje njen uticaj, svi preseci se brišu tako da ostanu samo konture!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 rot="196858">
            <a:off x="2278063" y="920750"/>
            <a:ext cx="4468812" cy="4492625"/>
            <a:chOff x="1429" y="515"/>
            <a:chExt cx="2815" cy="2830"/>
          </a:xfrm>
        </p:grpSpPr>
        <p:grpSp>
          <p:nvGrpSpPr>
            <p:cNvPr id="20487" name="Group 7"/>
            <p:cNvGrpSpPr>
              <a:grpSpLocks/>
            </p:cNvGrpSpPr>
            <p:nvPr/>
          </p:nvGrpSpPr>
          <p:grpSpPr bwMode="auto">
            <a:xfrm>
              <a:off x="1429" y="515"/>
              <a:ext cx="2815" cy="2830"/>
              <a:chOff x="1401" y="533"/>
              <a:chExt cx="2815" cy="2830"/>
            </a:xfrm>
          </p:grpSpPr>
          <p:grpSp>
            <p:nvGrpSpPr>
              <p:cNvPr id="2" name="Group 39"/>
              <p:cNvGrpSpPr/>
              <p:nvPr/>
            </p:nvGrpSpPr>
            <p:grpSpPr>
              <a:xfrm>
                <a:off x="1413" y="543"/>
                <a:ext cx="2790" cy="2809"/>
                <a:chOff x="2357422" y="1214422"/>
                <a:chExt cx="4429156" cy="4429156"/>
              </a:xfrm>
              <a:solidFill>
                <a:schemeClr val="bg1">
                  <a:lumMod val="95000"/>
                  <a:alpha val="37000"/>
                </a:schemeClr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357422" y="1214422"/>
                  <a:ext cx="4429156" cy="442915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3" name="Group 1"/>
                <p:cNvGrpSpPr/>
                <p:nvPr/>
              </p:nvGrpSpPr>
              <p:grpSpPr>
                <a:xfrm>
                  <a:off x="2757488" y="1285860"/>
                  <a:ext cx="3600462" cy="3929090"/>
                  <a:chOff x="6500826" y="1730339"/>
                  <a:chExt cx="3600462" cy="3929090"/>
                </a:xfrm>
                <a:grpFill/>
              </p:grpSpPr>
              <p:sp>
                <p:nvSpPr>
                  <p:cNvPr id="43" name="Oval 2"/>
                  <p:cNvSpPr/>
                  <p:nvPr/>
                </p:nvSpPr>
                <p:spPr>
                  <a:xfrm>
                    <a:off x="6500826" y="2071678"/>
                    <a:ext cx="3600462" cy="3587751"/>
                  </a:xfrm>
                  <a:prstGeom prst="ellipse">
                    <a:avLst/>
                  </a:prstGeom>
                  <a:grpFill/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5" name="Group 31"/>
                  <p:cNvGrpSpPr/>
                  <p:nvPr/>
                </p:nvGrpSpPr>
                <p:grpSpPr>
                  <a:xfrm>
                    <a:off x="8186750" y="1730339"/>
                    <a:ext cx="228601" cy="341338"/>
                    <a:chOff x="4371974" y="679421"/>
                    <a:chExt cx="228601" cy="341338"/>
                  </a:xfrm>
                  <a:grpFill/>
                </p:grpSpPr>
                <p:sp>
                  <p:nvSpPr>
                    <p:cNvPr id="45" name="Isosceles Triangle 44"/>
                    <p:cNvSpPr/>
                    <p:nvPr/>
                  </p:nvSpPr>
                  <p:spPr>
                    <a:xfrm>
                      <a:off x="4371974" y="679421"/>
                      <a:ext cx="228601" cy="214314"/>
                    </a:xfrm>
                    <a:prstGeom prst="triangl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cxnSp>
                  <p:nvCxnSpPr>
                    <p:cNvPr id="46" name="Straight Connector 5"/>
                    <p:cNvCxnSpPr>
                      <a:stCxn id="45" idx="3"/>
                    </p:cNvCxnSpPr>
                    <p:nvPr/>
                  </p:nvCxnSpPr>
                  <p:spPr>
                    <a:xfrm rot="16200000" flipH="1">
                      <a:off x="4422766" y="957244"/>
                      <a:ext cx="127025" cy="6"/>
                    </a:xfrm>
                    <a:prstGeom prst="lin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50" name="Isosceles Triangle 49"/>
              <p:cNvSpPr>
                <a:spLocks noChangeArrowheads="1"/>
              </p:cNvSpPr>
              <p:nvPr/>
            </p:nvSpPr>
            <p:spPr bwMode="auto">
              <a:xfrm rot="5400000">
                <a:off x="1397" y="560"/>
                <a:ext cx="392" cy="360"/>
              </a:xfrm>
              <a:prstGeom prst="triangle">
                <a:avLst>
                  <a:gd name="adj" fmla="val 333"/>
                </a:avLst>
              </a:prstGeom>
              <a:solidFill>
                <a:srgbClr val="D9D9D9"/>
              </a:solidFill>
              <a:ln w="25400" algn="ctr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2711" y="1938"/>
                <a:ext cx="180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2704" y="1934"/>
                <a:ext cx="194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492" name="Picture 12" descr="polov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0" y="778"/>
              <a:ext cx="2151" cy="1197"/>
            </a:xfrm>
            <a:prstGeom prst="rect">
              <a:avLst/>
            </a:prstGeom>
            <a:noFill/>
          </p:spPr>
        </p:pic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68438" y="5635625"/>
            <a:ext cx="6769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Poštujući dva pravila pomeranja oleate, prvo se okonturuju polja uticaja jedne tačke ... Pomeranjem oleate usamljene tačke se dovode u centar elipsi i zatim se grafitnom olovkom okonturuje njen uticaj, svi preseci se brišu tako da ostanu samo konture!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876425" y="2043113"/>
            <a:ext cx="2047875" cy="145732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 rot="842174">
            <a:off x="2738438" y="2554288"/>
            <a:ext cx="276225" cy="46831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468438" y="5635625"/>
            <a:ext cx="6769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Poštujući dva pravila pomeranja oleate, prvo se okonturuju polja uticaja jedne tačke ... Pomeranjem oleate usamljene tačke se dovode u centar elipsi i zatim se grafitnom olovkom okonturuje njen uticaj, svi preseci se brišu tako da ostanu samo konture!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1520" name="Group 16"/>
          <p:cNvGrpSpPr>
            <a:grpSpLocks/>
          </p:cNvGrpSpPr>
          <p:nvPr/>
        </p:nvGrpSpPr>
        <p:grpSpPr bwMode="auto">
          <a:xfrm rot="-284282">
            <a:off x="2246313" y="933450"/>
            <a:ext cx="4468812" cy="4492625"/>
            <a:chOff x="1435" y="580"/>
            <a:chExt cx="2815" cy="2830"/>
          </a:xfrm>
        </p:grpSpPr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 rot="196858">
              <a:off x="1435" y="580"/>
              <a:ext cx="2815" cy="2830"/>
              <a:chOff x="1429" y="515"/>
              <a:chExt cx="2815" cy="2830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1429" y="515"/>
                <a:ext cx="2815" cy="2830"/>
                <a:chOff x="1401" y="533"/>
                <a:chExt cx="2815" cy="2830"/>
              </a:xfrm>
            </p:grpSpPr>
            <p:grpSp>
              <p:nvGrpSpPr>
                <p:cNvPr id="2" name="Group 39"/>
                <p:cNvGrpSpPr/>
                <p:nvPr/>
              </p:nvGrpSpPr>
              <p:grpSpPr>
                <a:xfrm>
                  <a:off x="1413" y="543"/>
                  <a:ext cx="2790" cy="2809"/>
                  <a:chOff x="2357422" y="1214422"/>
                  <a:chExt cx="4429156" cy="4429156"/>
                </a:xfrm>
                <a:solidFill>
                  <a:schemeClr val="bg1">
                    <a:lumMod val="95000"/>
                    <a:alpha val="37000"/>
                  </a:schemeClr>
                </a:solidFill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2357422" y="1214422"/>
                    <a:ext cx="4429156" cy="442915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3" name="Group 1"/>
                  <p:cNvGrpSpPr/>
                  <p:nvPr/>
                </p:nvGrpSpPr>
                <p:grpSpPr>
                  <a:xfrm>
                    <a:off x="2757488" y="1285860"/>
                    <a:ext cx="3600462" cy="3929090"/>
                    <a:chOff x="6500826" y="1730339"/>
                    <a:chExt cx="3600462" cy="3929090"/>
                  </a:xfrm>
                  <a:grpFill/>
                </p:grpSpPr>
                <p:sp>
                  <p:nvSpPr>
                    <p:cNvPr id="43" name="Oval 2"/>
                    <p:cNvSpPr/>
                    <p:nvPr/>
                  </p:nvSpPr>
                  <p:spPr>
                    <a:xfrm>
                      <a:off x="6500826" y="2071678"/>
                      <a:ext cx="3600462" cy="3587751"/>
                    </a:xfrm>
                    <a:prstGeom prst="ellipse">
                      <a:avLst/>
                    </a:prstGeom>
                    <a:grpFill/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5" name="Group 31"/>
                    <p:cNvGrpSpPr/>
                    <p:nvPr/>
                  </p:nvGrpSpPr>
                  <p:grpSpPr>
                    <a:xfrm>
                      <a:off x="8186750" y="1730339"/>
                      <a:ext cx="228601" cy="341338"/>
                      <a:chOff x="4371974" y="679421"/>
                      <a:chExt cx="228601" cy="341338"/>
                    </a:xfrm>
                    <a:grpFill/>
                  </p:grpSpPr>
                  <p:sp>
                    <p:nvSpPr>
                      <p:cNvPr id="45" name="Isosceles Triangle 44"/>
                      <p:cNvSpPr/>
                      <p:nvPr/>
                    </p:nvSpPr>
                    <p:spPr>
                      <a:xfrm>
                        <a:off x="4371974" y="679421"/>
                        <a:ext cx="228601" cy="214314"/>
                      </a:xfrm>
                      <a:prstGeom prst="triangl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46" name="Straight Connector 5"/>
                      <p:cNvCxnSpPr>
                        <a:stCxn id="45" idx="3"/>
                      </p:cNvCxnSpPr>
                      <p:nvPr/>
                    </p:nvCxnSpPr>
                    <p:spPr>
                      <a:xfrm rot="16200000" flipH="1">
                        <a:off x="4422766" y="957244"/>
                        <a:ext cx="127025" cy="6"/>
                      </a:xfrm>
                      <a:prstGeom prst="lin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 rot="5400000">
                  <a:off x="1397" y="560"/>
                  <a:ext cx="392" cy="360"/>
                </a:xfrm>
                <a:prstGeom prst="triangle">
                  <a:avLst>
                    <a:gd name="adj" fmla="val 333"/>
                  </a:avLst>
                </a:prstGeom>
                <a:solidFill>
                  <a:srgbClr val="D9D9D9"/>
                </a:solidFill>
                <a:ln w="25400" algn="ctr">
                  <a:solidFill>
                    <a:srgbClr val="BFBFBF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711" y="1939"/>
                  <a:ext cx="180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2704" y="1934"/>
                  <a:ext cx="194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1516" name="Picture 12" descr="polovi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80" y="778"/>
                <a:ext cx="2151" cy="1197"/>
              </a:xfrm>
              <a:prstGeom prst="rect">
                <a:avLst/>
              </a:prstGeom>
              <a:noFill/>
            </p:spPr>
          </p:pic>
        </p:grp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 rot="842174">
              <a:off x="1725" y="1609"/>
              <a:ext cx="174" cy="29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876425" y="2043113"/>
            <a:ext cx="2047875" cy="145732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2886075" y="2852738"/>
            <a:ext cx="277813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68438" y="5635625"/>
            <a:ext cx="6769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Poštujući dva pravila pomeranja oleate, prvo se okonturuju polja uticaja jedne tačke ... Pomeranjem oleate usamljene tačke se dovode u centar elipsi i zatim se grafitnom olovkom okonturuje njen uticaj, svi preseci se brišu tako da ostanu samo konture!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2208213" y="762000"/>
            <a:ext cx="4468812" cy="4492625"/>
            <a:chOff x="1415" y="588"/>
            <a:chExt cx="2815" cy="2830"/>
          </a:xfrm>
        </p:grpSpPr>
        <p:grpSp>
          <p:nvGrpSpPr>
            <p:cNvPr id="22535" name="Group 7"/>
            <p:cNvGrpSpPr>
              <a:grpSpLocks/>
            </p:cNvGrpSpPr>
            <p:nvPr/>
          </p:nvGrpSpPr>
          <p:grpSpPr bwMode="auto">
            <a:xfrm rot="-284282">
              <a:off x="1415" y="588"/>
              <a:ext cx="2815" cy="2830"/>
              <a:chOff x="1435" y="580"/>
              <a:chExt cx="2815" cy="2830"/>
            </a:xfrm>
          </p:grpSpPr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 rot="196858">
                <a:off x="1435" y="580"/>
                <a:ext cx="2815" cy="2830"/>
                <a:chOff x="1429" y="515"/>
                <a:chExt cx="2815" cy="2830"/>
              </a:xfrm>
            </p:grpSpPr>
            <p:grpSp>
              <p:nvGrpSpPr>
                <p:cNvPr id="22537" name="Group 9"/>
                <p:cNvGrpSpPr>
                  <a:grpSpLocks/>
                </p:cNvGrpSpPr>
                <p:nvPr/>
              </p:nvGrpSpPr>
              <p:grpSpPr bwMode="auto">
                <a:xfrm>
                  <a:off x="1429" y="515"/>
                  <a:ext cx="2815" cy="2830"/>
                  <a:chOff x="1401" y="533"/>
                  <a:chExt cx="2815" cy="2830"/>
                </a:xfrm>
              </p:grpSpPr>
              <p:grpSp>
                <p:nvGrpSpPr>
                  <p:cNvPr id="2" name="Group 39"/>
                  <p:cNvGrpSpPr/>
                  <p:nvPr/>
                </p:nvGrpSpPr>
                <p:grpSpPr>
                  <a:xfrm>
                    <a:off x="1413" y="543"/>
                    <a:ext cx="2790" cy="2809"/>
                    <a:chOff x="2357422" y="1214422"/>
                    <a:chExt cx="4429156" cy="4429156"/>
                  </a:xfrm>
                  <a:solidFill>
                    <a:schemeClr val="bg1">
                      <a:lumMod val="95000"/>
                      <a:alpha val="37000"/>
                    </a:schemeClr>
                  </a:solidFill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357422" y="1214422"/>
                      <a:ext cx="4429156" cy="4429156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3" name="Group 1"/>
                    <p:cNvGrpSpPr/>
                    <p:nvPr/>
                  </p:nvGrpSpPr>
                  <p:grpSpPr>
                    <a:xfrm>
                      <a:off x="2757488" y="1285860"/>
                      <a:ext cx="3600462" cy="3929090"/>
                      <a:chOff x="6500826" y="1730339"/>
                      <a:chExt cx="3600462" cy="3929090"/>
                    </a:xfrm>
                    <a:grpFill/>
                  </p:grpSpPr>
                  <p:sp>
                    <p:nvSpPr>
                      <p:cNvPr id="43" name="Oval 2"/>
                      <p:cNvSpPr/>
                      <p:nvPr/>
                    </p:nvSpPr>
                    <p:spPr>
                      <a:xfrm>
                        <a:off x="6500826" y="2071678"/>
                        <a:ext cx="3600462" cy="3587751"/>
                      </a:xfrm>
                      <a:prstGeom prst="ellipse">
                        <a:avLst/>
                      </a:prstGeom>
                      <a:grpFill/>
                      <a:ln w="2222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5" name="Group 31"/>
                      <p:cNvGrpSpPr/>
                      <p:nvPr/>
                    </p:nvGrpSpPr>
                    <p:grpSpPr>
                      <a:xfrm>
                        <a:off x="8186750" y="1730339"/>
                        <a:ext cx="228601" cy="341338"/>
                        <a:chOff x="4371974" y="679421"/>
                        <a:chExt cx="228601" cy="341338"/>
                      </a:xfrm>
                      <a:grpFill/>
                    </p:grpSpPr>
                    <p:sp>
                      <p:nvSpPr>
                        <p:cNvPr id="45" name="Isosceles Triangle 44"/>
                        <p:cNvSpPr/>
                        <p:nvPr/>
                      </p:nvSpPr>
                      <p:spPr>
                        <a:xfrm>
                          <a:off x="4371974" y="679421"/>
                          <a:ext cx="228601" cy="214314"/>
                        </a:xfrm>
                        <a:prstGeom prst="triangl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5"/>
                        <p:cNvCxnSpPr>
                          <a:stCxn id="45" idx="3"/>
                        </p:cNvCxnSpPr>
                        <p:nvPr/>
                      </p:nvCxnSpPr>
                      <p:spPr>
                        <a:xfrm rot="16200000" flipH="1">
                          <a:off x="4422766" y="957244"/>
                          <a:ext cx="127025" cy="6"/>
                        </a:xfrm>
                        <a:prstGeom prst="lin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50" name="Isosceles Tri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97" y="560"/>
                    <a:ext cx="392" cy="360"/>
                  </a:xfrm>
                  <a:prstGeom prst="triangle">
                    <a:avLst>
                      <a:gd name="adj" fmla="val 333"/>
                    </a:avLst>
                  </a:prstGeom>
                  <a:solidFill>
                    <a:srgbClr val="D9D9D9"/>
                  </a:solidFill>
                  <a:ln w="25400" algn="ctr">
                    <a:solidFill>
                      <a:srgbClr val="BFBFB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711" y="1939"/>
                    <a:ext cx="180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 flipH="1">
                    <a:off x="2704" y="1934"/>
                    <a:ext cx="194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2542" name="Picture 14" descr="polovi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80" y="778"/>
                  <a:ext cx="2151" cy="119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 rot="842174">
                <a:off x="1725" y="1609"/>
                <a:ext cx="174" cy="29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1818" y="1797"/>
              <a:ext cx="175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876425" y="2043113"/>
            <a:ext cx="2047875" cy="145732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 rot="1020005">
            <a:off x="2968625" y="2346325"/>
            <a:ext cx="277813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68438" y="5635625"/>
            <a:ext cx="6769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Poštujući dva pravila pomeranja oleate, prvo se okonturuju polja uticaja jedne tačke ... Pomeranjem oleate usamljene tačke se dovode u centar elipsi i zatim se grafitnom olovkom okonturuje njen uticaj, svi preseci se brišu tako da ostanu samo konture!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84" name="Group 32"/>
          <p:cNvGrpSpPr>
            <a:grpSpLocks/>
          </p:cNvGrpSpPr>
          <p:nvPr/>
        </p:nvGrpSpPr>
        <p:grpSpPr bwMode="auto">
          <a:xfrm rot="240645">
            <a:off x="2082800" y="808038"/>
            <a:ext cx="4468813" cy="4492625"/>
            <a:chOff x="1372" y="598"/>
            <a:chExt cx="2815" cy="2830"/>
          </a:xfrm>
        </p:grpSpPr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1372" y="598"/>
              <a:ext cx="2815" cy="2830"/>
              <a:chOff x="1415" y="588"/>
              <a:chExt cx="2815" cy="2830"/>
            </a:xfrm>
          </p:grpSpPr>
          <p:grpSp>
            <p:nvGrpSpPr>
              <p:cNvPr id="23560" name="Group 8"/>
              <p:cNvGrpSpPr>
                <a:grpSpLocks/>
              </p:cNvGrpSpPr>
              <p:nvPr/>
            </p:nvGrpSpPr>
            <p:grpSpPr bwMode="auto">
              <a:xfrm rot="-284282">
                <a:off x="1415" y="588"/>
                <a:ext cx="2815" cy="2830"/>
                <a:chOff x="1435" y="580"/>
                <a:chExt cx="2815" cy="2830"/>
              </a:xfrm>
            </p:grpSpPr>
            <p:grpSp>
              <p:nvGrpSpPr>
                <p:cNvPr id="23561" name="Group 9"/>
                <p:cNvGrpSpPr>
                  <a:grpSpLocks/>
                </p:cNvGrpSpPr>
                <p:nvPr/>
              </p:nvGrpSpPr>
              <p:grpSpPr bwMode="auto">
                <a:xfrm rot="196858">
                  <a:off x="1435" y="580"/>
                  <a:ext cx="2815" cy="2830"/>
                  <a:chOff x="1429" y="515"/>
                  <a:chExt cx="2815" cy="2830"/>
                </a:xfrm>
              </p:grpSpPr>
              <p:grpSp>
                <p:nvGrpSpPr>
                  <p:cNvPr id="2356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429" y="515"/>
                    <a:ext cx="2815" cy="2830"/>
                    <a:chOff x="1401" y="533"/>
                    <a:chExt cx="2815" cy="2830"/>
                  </a:xfrm>
                </p:grpSpPr>
                <p:grpSp>
                  <p:nvGrpSpPr>
                    <p:cNvPr id="2" name="Group 39"/>
                    <p:cNvGrpSpPr/>
                    <p:nvPr/>
                  </p:nvGrpSpPr>
                  <p:grpSpPr>
                    <a:xfrm>
                      <a:off x="1413" y="543"/>
                      <a:ext cx="2790" cy="2809"/>
                      <a:chOff x="2357422" y="1214422"/>
                      <a:chExt cx="4429156" cy="4429156"/>
                    </a:xfrm>
                    <a:solidFill>
                      <a:schemeClr val="bg1">
                        <a:lumMod val="95000"/>
                        <a:alpha val="37000"/>
                      </a:schemeClr>
                    </a:solidFill>
                  </p:grpSpPr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2357422" y="1214422"/>
                        <a:ext cx="4429156" cy="4429156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3" name="Group 1"/>
                      <p:cNvGrpSpPr/>
                      <p:nvPr/>
                    </p:nvGrpSpPr>
                    <p:grpSpPr>
                      <a:xfrm>
                        <a:off x="2757488" y="1285860"/>
                        <a:ext cx="3600462" cy="3929090"/>
                        <a:chOff x="6500826" y="1730339"/>
                        <a:chExt cx="3600462" cy="3929090"/>
                      </a:xfrm>
                      <a:grpFill/>
                    </p:grpSpPr>
                    <p:sp>
                      <p:nvSpPr>
                        <p:cNvPr id="43" name="Oval 2"/>
                        <p:cNvSpPr/>
                        <p:nvPr/>
                      </p:nvSpPr>
                      <p:spPr>
                        <a:xfrm>
                          <a:off x="6500826" y="2071678"/>
                          <a:ext cx="3600462" cy="3587751"/>
                        </a:xfrm>
                        <a:prstGeom prst="ellipse">
                          <a:avLst/>
                        </a:prstGeom>
                        <a:grpFill/>
                        <a:ln w="2222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5" name="Group 31"/>
                        <p:cNvGrpSpPr/>
                        <p:nvPr/>
                      </p:nvGrpSpPr>
                      <p:grpSpPr>
                        <a:xfrm>
                          <a:off x="8186750" y="1730339"/>
                          <a:ext cx="228601" cy="341338"/>
                          <a:chOff x="4371974" y="679421"/>
                          <a:chExt cx="228601" cy="341338"/>
                        </a:xfrm>
                        <a:grpFill/>
                      </p:grpSpPr>
                      <p:sp>
                        <p:nvSpPr>
                          <p:cNvPr id="45" name="Isosceles Triangle 44"/>
                          <p:cNvSpPr/>
                          <p:nvPr/>
                        </p:nvSpPr>
                        <p:spPr>
                          <a:xfrm>
                            <a:off x="4371974" y="679421"/>
                            <a:ext cx="228601" cy="214314"/>
                          </a:xfrm>
                          <a:prstGeom prst="triangl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cxnSp>
                        <p:nvCxnSpPr>
                          <p:cNvPr id="46" name="Straight Connector 5"/>
                          <p:cNvCxnSpPr>
                            <a:stCxn id="45" idx="3"/>
                          </p:cNvCxnSpPr>
                          <p:nvPr/>
                        </p:nvCxnSpPr>
                        <p:spPr>
                          <a:xfrm rot="16200000" flipH="1">
                            <a:off x="4422766" y="957244"/>
                            <a:ext cx="127025" cy="6"/>
                          </a:xfrm>
                          <a:prstGeom prst="lin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50" name="Isosceles Triangle 4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397" y="560"/>
                      <a:ext cx="392" cy="360"/>
                    </a:xfrm>
                    <a:prstGeom prst="triangle">
                      <a:avLst>
                        <a:gd name="adj" fmla="val 333"/>
                      </a:avLst>
                    </a:prstGeom>
                    <a:solidFill>
                      <a:srgbClr val="D9D9D9"/>
                    </a:solidFill>
                    <a:ln w="25400" algn="ctr">
                      <a:solidFill>
                        <a:srgbClr val="BFBFBF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712" y="1938"/>
                      <a:ext cx="180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2704" y="1934"/>
                      <a:ext cx="194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3567" name="Picture 15" descr="polovi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780" y="778"/>
                    <a:ext cx="2151" cy="1197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3568" name="Oval 16"/>
                <p:cNvSpPr>
                  <a:spLocks noChangeArrowheads="1"/>
                </p:cNvSpPr>
                <p:nvPr/>
              </p:nvSpPr>
              <p:spPr bwMode="auto">
                <a:xfrm rot="842174">
                  <a:off x="1725" y="1609"/>
                  <a:ext cx="174" cy="29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69" name="Oval 17"/>
              <p:cNvSpPr>
                <a:spLocks noChangeArrowheads="1"/>
              </p:cNvSpPr>
              <p:nvPr/>
            </p:nvSpPr>
            <p:spPr bwMode="auto">
              <a:xfrm>
                <a:off x="1818" y="1797"/>
                <a:ext cx="175" cy="27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 rot="1020005">
              <a:off x="1851" y="1596"/>
              <a:ext cx="175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276600" y="2852738"/>
            <a:ext cx="309563" cy="40798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1763713" y="2060575"/>
            <a:ext cx="2047875" cy="145732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3414713" y="3035300"/>
            <a:ext cx="1090612" cy="57150"/>
            <a:chOff x="2156" y="1907"/>
            <a:chExt cx="687" cy="36"/>
          </a:xfrm>
        </p:grpSpPr>
        <p:sp>
          <p:nvSpPr>
            <p:cNvPr id="23585" name="Oval 33"/>
            <p:cNvSpPr>
              <a:spLocks noChangeArrowheads="1"/>
            </p:cNvSpPr>
            <p:nvPr/>
          </p:nvSpPr>
          <p:spPr bwMode="auto">
            <a:xfrm flipH="1" flipV="1">
              <a:off x="2820" y="1907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H="1">
              <a:off x="2170" y="1917"/>
              <a:ext cx="650" cy="6"/>
            </a:xfrm>
            <a:prstGeom prst="line">
              <a:avLst/>
            </a:prstGeom>
            <a:noFill/>
            <a:ln w="222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 flipH="1" flipV="1">
              <a:off x="2700" y="1907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6"/>
            <p:cNvSpPr>
              <a:spLocks noChangeArrowheads="1"/>
            </p:cNvSpPr>
            <p:nvPr/>
          </p:nvSpPr>
          <p:spPr bwMode="auto">
            <a:xfrm flipH="1" flipV="1">
              <a:off x="2156" y="1920"/>
              <a:ext cx="23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195513" y="5589588"/>
            <a:ext cx="4471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Kada se nacrtaju sve elipse, izbri</a:t>
            </a: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šu se svi preseci!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695" name="Group 95"/>
          <p:cNvGrpSpPr>
            <a:grpSpLocks/>
          </p:cNvGrpSpPr>
          <p:nvPr/>
        </p:nvGrpSpPr>
        <p:grpSpPr bwMode="auto">
          <a:xfrm>
            <a:off x="2268538" y="808038"/>
            <a:ext cx="4468812" cy="4492625"/>
            <a:chOff x="1429" y="509"/>
            <a:chExt cx="2815" cy="2830"/>
          </a:xfrm>
        </p:grpSpPr>
        <p:grpSp>
          <p:nvGrpSpPr>
            <p:cNvPr id="25690" name="Group 90"/>
            <p:cNvGrpSpPr>
              <a:grpSpLocks/>
            </p:cNvGrpSpPr>
            <p:nvPr/>
          </p:nvGrpSpPr>
          <p:grpSpPr bwMode="auto">
            <a:xfrm rot="-226000">
              <a:off x="1429" y="509"/>
              <a:ext cx="2815" cy="2830"/>
              <a:chOff x="1379" y="527"/>
              <a:chExt cx="2815" cy="2830"/>
            </a:xfrm>
          </p:grpSpPr>
          <p:grpSp>
            <p:nvGrpSpPr>
              <p:cNvPr id="25683" name="Group 83"/>
              <p:cNvGrpSpPr>
                <a:grpSpLocks/>
              </p:cNvGrpSpPr>
              <p:nvPr/>
            </p:nvGrpSpPr>
            <p:grpSpPr bwMode="auto">
              <a:xfrm rot="309318">
                <a:off x="1379" y="527"/>
                <a:ext cx="2815" cy="2830"/>
                <a:chOff x="1383" y="563"/>
                <a:chExt cx="2815" cy="2830"/>
              </a:xfrm>
            </p:grpSpPr>
            <p:grpSp>
              <p:nvGrpSpPr>
                <p:cNvPr id="25681" name="Group 81"/>
                <p:cNvGrpSpPr>
                  <a:grpSpLocks/>
                </p:cNvGrpSpPr>
                <p:nvPr/>
              </p:nvGrpSpPr>
              <p:grpSpPr bwMode="auto">
                <a:xfrm>
                  <a:off x="1383" y="563"/>
                  <a:ext cx="2815" cy="2830"/>
                  <a:chOff x="1433" y="543"/>
                  <a:chExt cx="2815" cy="2830"/>
                </a:xfrm>
              </p:grpSpPr>
              <p:grpSp>
                <p:nvGrpSpPr>
                  <p:cNvPr id="25679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433" y="543"/>
                    <a:ext cx="2815" cy="2830"/>
                    <a:chOff x="1383" y="509"/>
                    <a:chExt cx="2815" cy="2830"/>
                  </a:xfrm>
                </p:grpSpPr>
                <p:grpSp>
                  <p:nvGrpSpPr>
                    <p:cNvPr id="25676" name="Group 76"/>
                    <p:cNvGrpSpPr>
                      <a:grpSpLocks/>
                    </p:cNvGrpSpPr>
                    <p:nvPr/>
                  </p:nvGrpSpPr>
                  <p:grpSpPr bwMode="auto">
                    <a:xfrm rot="-204121">
                      <a:off x="1383" y="509"/>
                      <a:ext cx="2815" cy="2830"/>
                      <a:chOff x="1375" y="510"/>
                      <a:chExt cx="2815" cy="2830"/>
                    </a:xfrm>
                  </p:grpSpPr>
                  <p:grpSp>
                    <p:nvGrpSpPr>
                      <p:cNvPr id="25674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75" y="510"/>
                        <a:ext cx="2815" cy="2830"/>
                        <a:chOff x="1410" y="547"/>
                        <a:chExt cx="2815" cy="2830"/>
                      </a:xfrm>
                    </p:grpSpPr>
                    <p:grpSp>
                      <p:nvGrpSpPr>
                        <p:cNvPr id="25672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0" y="547"/>
                          <a:ext cx="2815" cy="2830"/>
                          <a:chOff x="1367" y="543"/>
                          <a:chExt cx="2815" cy="2830"/>
                        </a:xfrm>
                      </p:grpSpPr>
                      <p:grpSp>
                        <p:nvGrpSpPr>
                          <p:cNvPr id="25670" name="Group 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7" y="543"/>
                            <a:ext cx="2815" cy="2830"/>
                            <a:chOff x="1418" y="543"/>
                            <a:chExt cx="2815" cy="2830"/>
                          </a:xfrm>
                        </p:grpSpPr>
                        <p:grpSp>
                          <p:nvGrpSpPr>
                            <p:cNvPr id="25668" name="Group 6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18" y="543"/>
                              <a:ext cx="2815" cy="2830"/>
                              <a:chOff x="1463" y="515"/>
                              <a:chExt cx="2815" cy="2830"/>
                            </a:xfrm>
                          </p:grpSpPr>
                          <p:grpSp>
                            <p:nvGrpSpPr>
                              <p:cNvPr id="25666" name="Group 6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463" y="515"/>
                                <a:ext cx="2815" cy="2830"/>
                                <a:chOff x="1335" y="608"/>
                                <a:chExt cx="2815" cy="2830"/>
                              </a:xfrm>
                            </p:grpSpPr>
                            <p:grpSp>
                              <p:nvGrpSpPr>
                                <p:cNvPr id="25664" name="Group 6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5" y="608"/>
                                  <a:ext cx="2815" cy="2830"/>
                                  <a:chOff x="1387" y="551"/>
                                  <a:chExt cx="2815" cy="2830"/>
                                </a:xfrm>
                              </p:grpSpPr>
                              <p:grpSp>
                                <p:nvGrpSpPr>
                                  <p:cNvPr id="25662" name="Group 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387" y="551"/>
                                    <a:ext cx="2815" cy="2830"/>
                                    <a:chOff x="1432" y="547"/>
                                    <a:chExt cx="2815" cy="2830"/>
                                  </a:xfrm>
                                </p:grpSpPr>
                                <p:grpSp>
                                  <p:nvGrpSpPr>
                                    <p:cNvPr id="25660" name="Group 6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432" y="547"/>
                                      <a:ext cx="2815" cy="2830"/>
                                      <a:chOff x="1404" y="474"/>
                                      <a:chExt cx="2815" cy="2830"/>
                                    </a:xfrm>
                                  </p:grpSpPr>
                                  <p:grpSp>
                                    <p:nvGrpSpPr>
                                      <p:cNvPr id="25658" name="Group 58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404" y="474"/>
                                        <a:ext cx="2815" cy="2830"/>
                                        <a:chOff x="1356" y="509"/>
                                        <a:chExt cx="2815" cy="2830"/>
                                      </a:xfrm>
                                    </p:grpSpPr>
                                    <p:grpSp>
                                      <p:nvGrpSpPr>
                                        <p:cNvPr id="25637" name="Group 37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 rot="206557">
                                          <a:off x="1356" y="509"/>
                                          <a:ext cx="2815" cy="2830"/>
                                          <a:chOff x="1376" y="512"/>
                                          <a:chExt cx="2815" cy="2830"/>
                                        </a:xfrm>
                                      </p:grpSpPr>
                                      <p:grpSp>
                                        <p:nvGrpSpPr>
                                          <p:cNvPr id="25631" name="Group 3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376" y="512"/>
                                            <a:ext cx="2815" cy="2830"/>
                                            <a:chOff x="1342" y="572"/>
                                            <a:chExt cx="2815" cy="2830"/>
                                          </a:xfrm>
                                        </p:grpSpPr>
                                        <p:grpSp>
                                          <p:nvGrpSpPr>
                                            <p:cNvPr id="25629" name="Group 29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342" y="572"/>
                                              <a:ext cx="2815" cy="2830"/>
                                              <a:chOff x="1417" y="592"/>
                                              <a:chExt cx="2815" cy="283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5627" name="Group 27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417" y="592"/>
                                                <a:ext cx="2815" cy="2830"/>
                                                <a:chOff x="1429" y="563"/>
                                                <a:chExt cx="2815" cy="283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5625" name="Group 25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429" y="563"/>
                                                  <a:ext cx="2815" cy="2830"/>
                                                  <a:chOff x="1396" y="547"/>
                                                  <a:chExt cx="2815" cy="283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5608" name="Group 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396" y="547"/>
                                                    <a:ext cx="2815" cy="2830"/>
                                                    <a:chOff x="1370" y="594"/>
                                                    <a:chExt cx="2815" cy="283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5609" name="Group 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370" y="594"/>
                                                      <a:ext cx="2815" cy="2830"/>
                                                      <a:chOff x="1391" y="480"/>
                                                      <a:chExt cx="2815" cy="283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5610" name="Group 1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391" y="480"/>
                                                        <a:ext cx="2815" cy="2830"/>
                                                        <a:chOff x="1415" y="588"/>
                                                        <a:chExt cx="2815" cy="2830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5611" name="Group 11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 rot="-284282">
                                                          <a:off x="1415" y="588"/>
                                                          <a:ext cx="2815" cy="2830"/>
                                                          <a:chOff x="1435" y="580"/>
                                                          <a:chExt cx="2815" cy="2830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5612" name="Group 12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 rot="196858">
                                                            <a:off x="1435" y="580"/>
                                                            <a:ext cx="2815" cy="2830"/>
                                                            <a:chOff x="1429" y="515"/>
                                                            <a:chExt cx="2815" cy="2830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5613" name="Group 13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1429" y="515"/>
                                                              <a:ext cx="2815" cy="2830"/>
                                                              <a:chOff x="1401" y="533"/>
                                                              <a:chExt cx="2815" cy="2830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" name="Group 39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1413" y="543"/>
                                                                <a:ext cx="2790" cy="2809"/>
                                                                <a:chOff x="2357422" y="1214422"/>
                                                                <a:chExt cx="4429156" cy="4429156"/>
                                                              </a:xfrm>
                                                              <a:solidFill>
                                                                <a:schemeClr val="bg1">
                                                                  <a:lumMod val="95000"/>
                                                                  <a:alpha val="37000"/>
                                                                </a:schemeClr>
                                                              </a:solidFill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42" name="Rectangle 4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2357422" y="1214422"/>
                                                                  <a:ext cx="4429156" cy="4429156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grpFill/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anchor="ctr"/>
                                                                <a:lstStyle/>
                                                                <a:p>
                                                                  <a:pPr algn="ctr" eaLnBrk="1" hangingPunct="1">
                                                                    <a:defRPr/>
                                                                  </a:pPr>
                                                                  <a:endParaRPr lang="en-US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3" name="Group 1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2757488" y="1285860"/>
                                                                  <a:ext cx="3600462" cy="3929090"/>
                                                                  <a:chOff x="6500826" y="1730339"/>
                                                                  <a:chExt cx="3600462" cy="3929090"/>
                                                                </a:xfrm>
                                                                <a:grpFill/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43" name="Oval 2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6500826" y="2071678"/>
                                                                    <a:ext cx="3600462" cy="3587751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grpFill/>
                                                                  <a:ln w="22225">
                                                                    <a:solidFill>
                                                                      <a:schemeClr val="accent6">
                                                                        <a:lumMod val="60000"/>
                                                                        <a:lumOff val="40000"/>
                                                                      </a:schemeClr>
                                                                    </a:solidFill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anchor="ctr"/>
                                                                  <a:lstStyle/>
                                                                  <a:p>
                                                                    <a:pPr algn="ctr" eaLnBrk="1" hangingPunct="1">
                                                                      <a:defRPr/>
                                                                    </a:pPr>
                                                                    <a:endParaRPr lang="en-US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5" name="Group 31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8186750" y="1730339"/>
                                                                    <a:ext cx="228601" cy="341338"/>
                                                                    <a:chOff x="4371974" y="679421"/>
                                                                    <a:chExt cx="228601" cy="341338"/>
                                                                  </a:xfrm>
                                                                  <a:grpFill/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45" name="Isosceles Triangle 44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4371974" y="679421"/>
                                                                      <a:ext cx="228601" cy="214314"/>
                                                                    </a:xfrm>
                                                                    <a:prstGeom prst="triangle">
                                                                      <a:avLst/>
                                                                    </a:prstGeom>
                                                                    <a:grpFill/>
                                                                    <a:ln w="15875">
                                                                      <a:solidFill>
                                                                        <a:schemeClr val="accent6">
                                                                          <a:lumMod val="60000"/>
                                                                          <a:lumOff val="40000"/>
                                                                        </a:schemeClr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anchor="ctr"/>
                                                                    <a:lstStyle/>
                                                                    <a:p>
                                                                      <a:pPr algn="ctr" eaLnBrk="1" hangingPunct="1">
                                                                        <a:defRPr/>
                                                                      </a:pPr>
                                                                      <a:endParaRPr lang="en-US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cxnSp>
                                                                  <p:nvCxnSpPr>
                                                                    <p:cNvPr id="46" name="Straight Connector 5"/>
                                                                    <p:cNvCxnSpPr>
                                                                      <a:stCxn id="45" idx="3"/>
                                                                    </p:cNvCxnSpPr>
                                                                    <p:nvPr/>
                                                                  </p:nvCxnSpPr>
                                                                  <p:spPr>
                                                                    <a:xfrm rot="16200000" flipH="1">
                                                                      <a:off x="4422766" y="957244"/>
                                                                      <a:ext cx="127025" cy="6"/>
                                                                    </a:xfrm>
                                                                    <a:prstGeom prst="line">
                                                                      <a:avLst/>
                                                                    </a:prstGeom>
                                                                    <a:grpFill/>
                                                                    <a:ln w="15875">
                                                                      <a:solidFill>
                                                                        <a:schemeClr val="accent6">
                                                                          <a:lumMod val="60000"/>
                                                                          <a:lumOff val="40000"/>
                                                                        </a:schemeClr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1">
                                                                      <a:schemeClr val="accent1"/>
                                                                    </a:lnRef>
                                                                    <a:fillRef idx="0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tx1"/>
                                                                    </a:fontRef>
                                                                  </p:style>
                                                                </p:cxnSp>
                                                              </p:grpSp>
                                                            </p:grp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50" name="Isosceles Triangle 49"/>
                                                              <p:cNvSpPr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 rot="5400000">
                                                                <a:off x="1397" y="560"/>
                                                                <a:ext cx="392" cy="360"/>
                                                              </a:xfrm>
                                                              <a:prstGeom prst="triangle">
                                                                <a:avLst>
                                                                  <a:gd name="adj" fmla="val 333"/>
                                                                </a:avLst>
                                                              </a:prstGeom>
                                                              <a:solidFill>
                                                                <a:srgbClr val="D9D9D9"/>
                                                              </a:solidFill>
                                                              <a:ln w="25400" algn="ctr">
                                                                <a:solidFill>
                                                                  <a:srgbClr val="BFBFBF"/>
                                                                </a:solidFill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rot="10800000" vert="eaVert" anchor="ctr"/>
                                                              <a:lstStyle/>
                                                              <a:p>
                                                                <a:pPr algn="ctr" eaLnBrk="1" hangingPunct="1">
                                                                  <a:defRPr/>
                                                                </a:pPr>
                                                                <a:endParaRPr lang="en-US">
                                                                  <a:solidFill>
                                                                    <a:schemeClr val="lt1"/>
                                                                  </a:solidFill>
                                                                  <a:latin typeface="+mn-lt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cxnSp>
                                                            <p:nvCxnSpPr>
                                                              <p:cNvPr id="61" name="Straight Connector 60"/>
                                                              <p:cNvCxnSpPr/>
                                                              <p:nvPr/>
                                                            </p:nvCxnSpPr>
                                                            <p:spPr>
                                                              <a:xfrm>
                                                                <a:off x="2711" y="1939"/>
                                                                <a:ext cx="180" cy="1"/>
                                                              </a:xfrm>
                                                              <a:prstGeom prst="line">
                                                                <a:avLst/>
                                                              </a:prstGeom>
                                                              <a:ln w="15875">
                                                                <a:solidFill>
                                                                  <a:srgbClr val="0070C0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1">
                                                                <a:schemeClr val="accent1"/>
                                                              </a:lnRef>
                                                              <a:fillRef idx="0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tx1"/>
                                                              </a:fontRef>
                                                            </p:style>
                                                          </p:cxnSp>
                                                          <p:cxnSp>
                                                            <p:nvCxnSpPr>
                                                              <p:cNvPr id="62" name="Straight Connector 61"/>
                                                              <p:cNvCxnSpPr/>
                                                              <p:nvPr/>
                                                            </p:nvCxnSpPr>
                                                            <p:spPr>
                                                              <a:xfrm rot="16200000" flipH="1">
                                                                <a:off x="2704" y="1934"/>
                                                                <a:ext cx="194" cy="1"/>
                                                              </a:xfrm>
                                                              <a:prstGeom prst="line">
                                                                <a:avLst/>
                                                              </a:prstGeom>
                                                              <a:ln w="15875">
                                                                <a:solidFill>
                                                                  <a:srgbClr val="0070C0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1">
                                                                <a:schemeClr val="accent1"/>
                                                              </a:lnRef>
                                                              <a:fillRef idx="0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tx1"/>
                                                              </a:fontRef>
                                                            </p:style>
                                                          </p:cxnSp>
                                                        </p:grpSp>
                                                        <p:pic>
                                                          <p:nvPicPr>
                                                            <p:cNvPr id="25618" name="Picture 18" descr="polovi"/>
                                                            <p:cNvPicPr>
                                                              <a:picLocks noChangeAspect="1" noChangeArrowheads="1"/>
                                                            </p:cNvPicPr>
                                                            <p:nvPr/>
                                                          </p:nvPicPr>
                                                          <p:blipFill>
                                                            <a:blip r:embed="rId3" cstate="print"/>
                                                            <a:srcRect/>
                                                            <a:stretch>
                                                              <a:fillRect/>
                                                            </a:stretch>
                                                          </p:blipFill>
                                                          <p:spPr bwMode="auto">
                                                            <a:xfrm>
                                                              <a:off x="1780" y="778"/>
                                                              <a:ext cx="2151" cy="1197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</p:spPr>
                                                        </p:pic>
                                                      </p:grpSp>
                                                      <p:sp>
                                                        <p:nvSpPr>
                                                          <p:cNvPr id="25619" name="Oval 19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842174">
                                                            <a:off x="1725" y="1609"/>
                                                            <a:ext cx="174" cy="295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25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n-US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25620" name="Oval 20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818" y="1797"/>
                                                          <a:ext cx="175" cy="272"/>
                                                        </a:xfrm>
                                                        <a:prstGeom prst="ellipse">
                                                          <a:avLst/>
                                                        </a:prstGeom>
                                                        <a:noFill/>
                                                        <a:ln w="25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5621" name="Oval 21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 rot="1020005">
                                                        <a:off x="1870" y="1478"/>
                                                        <a:ext cx="175" cy="272"/>
                                                      </a:xfrm>
                                                      <a:prstGeom prst="ellipse">
                                                        <a:avLst/>
                                                      </a:prstGeom>
                                                      <a:noFill/>
                                                      <a:ln w="25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5622" name="Oval 22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 rot="1620760">
                                                      <a:off x="2030" y="1388"/>
                                                      <a:ext cx="195" cy="257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noFill/>
                                                    <a:ln w="25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5624" name="Oval 24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927" y="1797"/>
                                                    <a:ext cx="182" cy="272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noFill/>
                                                  <a:ln w="25400">
                                                    <a:solidFill>
                                                      <a:schemeClr val="tx1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5626" name="Oval 26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192" y="1888"/>
                                                  <a:ext cx="189" cy="272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noFill/>
                                                <a:ln w="25400">
                                                  <a:solidFill>
                                                    <a:schemeClr val="tx1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25628" name="Oval 2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302" y="1797"/>
                                                <a:ext cx="215" cy="247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noFill/>
                                              <a:ln w="25400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5630" name="Oval 30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324" y="1661"/>
                                              <a:ext cx="218" cy="243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noFill/>
                                            <a:ln w="25400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ffectLst/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5632" name="Oval 32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 rot="785132">
                                            <a:off x="2243" y="1528"/>
                                            <a:ext cx="219" cy="23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noFill/>
                                          <a:ln w="25400">
                                            <a:solidFill>
                                              <a:schemeClr val="tx1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ffectLst/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5634" name="Freeform 34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653" y="799"/>
                                            <a:ext cx="327" cy="70"/>
                                          </a:xfrm>
                                          <a:custGeom>
                                            <a:avLst/>
                                            <a:gdLst/>
                                            <a:ahLst/>
                                            <a:cxnLst>
                                              <a:cxn ang="0">
                                                <a:pos x="0" y="0"/>
                                              </a:cxn>
                                              <a:cxn ang="0">
                                                <a:pos x="46" y="46"/>
                                              </a:cxn>
                                              <a:cxn ang="0">
                                                <a:pos x="211" y="69"/>
                                              </a:cxn>
                                              <a:cxn ang="0">
                                                <a:pos x="295" y="41"/>
                                              </a:cxn>
                                              <a:cxn ang="0">
                                                <a:pos x="327" y="9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327" h="70">
                                                <a:moveTo>
                                                  <a:pt x="0" y="0"/>
                                                </a:moveTo>
                                                <a:cubicBezTo>
                                                  <a:pt x="5" y="17"/>
                                                  <a:pt x="11" y="35"/>
                                                  <a:pt x="46" y="46"/>
                                                </a:cubicBezTo>
                                                <a:cubicBezTo>
                                                  <a:pt x="81" y="57"/>
                                                  <a:pt x="170" y="70"/>
                                                  <a:pt x="211" y="69"/>
                                                </a:cubicBezTo>
                                                <a:cubicBezTo>
                                                  <a:pt x="252" y="68"/>
                                                  <a:pt x="276" y="51"/>
                                                  <a:pt x="295" y="41"/>
                                                </a:cubicBezTo>
                                                <a:cubicBezTo>
                                                  <a:pt x="314" y="31"/>
                                                  <a:pt x="320" y="20"/>
                                                  <a:pt x="327" y="9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25400">
                                            <a:solidFill>
                                              <a:schemeClr val="tx1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ffectLst/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5638" name="Oval 3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 rot="1486509">
                                          <a:off x="2534" y="1292"/>
                                          <a:ext cx="211" cy="227"/>
                                        </a:xfrm>
                                        <a:prstGeom prst="ellipse">
                                          <a:avLst/>
                                        </a:prstGeom>
                                        <a:noFill/>
                                        <a:ln w="25400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ffectLst/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5659" name="Oval 5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 rot="2610959">
                                        <a:off x="2291" y="1280"/>
                                        <a:ext cx="200" cy="258"/>
                                      </a:xfrm>
                                      <a:prstGeom prst="ellipse">
                                        <a:avLst/>
                                      </a:prstGeom>
                                      <a:noFill/>
                                      <a:ln w="25400">
                                        <a:solidFill>
                                          <a:schemeClr val="tx1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ffectLst/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5661" name="Oval 6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87" y="1686"/>
                                      <a:ext cx="226" cy="227"/>
                                    </a:xfrm>
                                    <a:prstGeom prst="ellipse">
                                      <a:avLst/>
                                    </a:prstGeom>
                                    <a:noFill/>
                                    <a:ln w="2540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5663" name="Oval 6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92" y="1850"/>
                                    <a:ext cx="224" cy="234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25400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5665" name="Oval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1661"/>
                                  <a:ext cx="227" cy="227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254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5667" name="Oval 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879454">
                                <a:off x="3478" y="1510"/>
                                <a:ext cx="200" cy="261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5669" name="Oval 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048990">
                              <a:off x="3289" y="1455"/>
                              <a:ext cx="222" cy="245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5671" name="Oval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32110">
                            <a:off x="2921" y="1183"/>
                            <a:ext cx="261" cy="203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5673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9" y="1397"/>
                          <a:ext cx="227" cy="219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5675" name="Oval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1389"/>
                        <a:ext cx="227" cy="227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678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2653" y="2968"/>
                      <a:ext cx="323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79" y="20"/>
                        </a:cxn>
                        <a:cxn ang="0">
                          <a:pos x="255" y="8"/>
                        </a:cxn>
                        <a:cxn ang="0">
                          <a:pos x="335" y="68"/>
                        </a:cxn>
                      </a:cxnLst>
                      <a:rect l="0" t="0" r="r" b="b"/>
                      <a:pathLst>
                        <a:path w="335" h="68">
                          <a:moveTo>
                            <a:pt x="0" y="54"/>
                          </a:moveTo>
                          <a:cubicBezTo>
                            <a:pt x="18" y="41"/>
                            <a:pt x="37" y="28"/>
                            <a:pt x="79" y="20"/>
                          </a:cubicBezTo>
                          <a:cubicBezTo>
                            <a:pt x="121" y="12"/>
                            <a:pt x="212" y="0"/>
                            <a:pt x="255" y="8"/>
                          </a:cubicBezTo>
                          <a:cubicBezTo>
                            <a:pt x="298" y="16"/>
                            <a:pt x="316" y="42"/>
                            <a:pt x="335" y="68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8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901" y="1298"/>
                    <a:ext cx="230" cy="223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82" name="Oval 82"/>
                <p:cNvSpPr>
                  <a:spLocks noChangeArrowheads="1"/>
                </p:cNvSpPr>
                <p:nvPr/>
              </p:nvSpPr>
              <p:spPr bwMode="auto">
                <a:xfrm>
                  <a:off x="2812" y="1536"/>
                  <a:ext cx="224" cy="23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89" name="Freeform 89"/>
              <p:cNvSpPr>
                <a:spLocks/>
              </p:cNvSpPr>
              <p:nvPr/>
            </p:nvSpPr>
            <p:spPr bwMode="auto">
              <a:xfrm rot="488094">
                <a:off x="3772" y="1768"/>
                <a:ext cx="151" cy="295"/>
              </a:xfrm>
              <a:custGeom>
                <a:avLst/>
                <a:gdLst/>
                <a:ahLst/>
                <a:cxnLst>
                  <a:cxn ang="0">
                    <a:pos x="129" y="29"/>
                  </a:cxn>
                  <a:cxn ang="0">
                    <a:pos x="67" y="12"/>
                  </a:cxn>
                  <a:cxn ang="0">
                    <a:pos x="7" y="104"/>
                  </a:cxn>
                  <a:cxn ang="0">
                    <a:pos x="23" y="208"/>
                  </a:cxn>
                  <a:cxn ang="0">
                    <a:pos x="67" y="276"/>
                  </a:cxn>
                  <a:cxn ang="0">
                    <a:pos x="119" y="292"/>
                  </a:cxn>
                  <a:cxn ang="0">
                    <a:pos x="151" y="260"/>
                  </a:cxn>
                </a:cxnLst>
                <a:rect l="0" t="0" r="r" b="b"/>
                <a:pathLst>
                  <a:path w="151" h="295">
                    <a:moveTo>
                      <a:pt x="129" y="29"/>
                    </a:moveTo>
                    <a:cubicBezTo>
                      <a:pt x="108" y="14"/>
                      <a:pt x="87" y="0"/>
                      <a:pt x="67" y="12"/>
                    </a:cubicBezTo>
                    <a:cubicBezTo>
                      <a:pt x="47" y="24"/>
                      <a:pt x="14" y="71"/>
                      <a:pt x="7" y="104"/>
                    </a:cubicBezTo>
                    <a:cubicBezTo>
                      <a:pt x="0" y="137"/>
                      <a:pt x="13" y="179"/>
                      <a:pt x="23" y="208"/>
                    </a:cubicBezTo>
                    <a:cubicBezTo>
                      <a:pt x="33" y="237"/>
                      <a:pt x="51" y="262"/>
                      <a:pt x="67" y="276"/>
                    </a:cubicBezTo>
                    <a:cubicBezTo>
                      <a:pt x="83" y="290"/>
                      <a:pt x="105" y="295"/>
                      <a:pt x="119" y="292"/>
                    </a:cubicBezTo>
                    <a:cubicBezTo>
                      <a:pt x="133" y="289"/>
                      <a:pt x="142" y="274"/>
                      <a:pt x="151" y="26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92" name="Freeform 92"/>
            <p:cNvSpPr>
              <a:spLocks/>
            </p:cNvSpPr>
            <p:nvPr/>
          </p:nvSpPr>
          <p:spPr bwMode="auto">
            <a:xfrm rot="-226000">
              <a:off x="1701" y="1852"/>
              <a:ext cx="44" cy="2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2" y="71"/>
                </a:cxn>
                <a:cxn ang="0">
                  <a:pos x="44" y="147"/>
                </a:cxn>
                <a:cxn ang="0">
                  <a:pos x="32" y="223"/>
                </a:cxn>
                <a:cxn ang="0">
                  <a:pos x="0" y="263"/>
                </a:cxn>
              </a:cxnLst>
              <a:rect l="0" t="0" r="r" b="b"/>
              <a:pathLst>
                <a:path w="44" h="263">
                  <a:moveTo>
                    <a:pt x="5" y="0"/>
                  </a:moveTo>
                  <a:cubicBezTo>
                    <a:pt x="15" y="23"/>
                    <a:pt x="26" y="47"/>
                    <a:pt x="32" y="71"/>
                  </a:cubicBezTo>
                  <a:cubicBezTo>
                    <a:pt x="38" y="95"/>
                    <a:pt x="44" y="122"/>
                    <a:pt x="44" y="147"/>
                  </a:cubicBezTo>
                  <a:cubicBezTo>
                    <a:pt x="44" y="172"/>
                    <a:pt x="39" y="204"/>
                    <a:pt x="32" y="223"/>
                  </a:cubicBezTo>
                  <a:cubicBezTo>
                    <a:pt x="25" y="242"/>
                    <a:pt x="12" y="252"/>
                    <a:pt x="0" y="26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96" name="Text Box 96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627313" y="620713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_tradnl" b="1">
                <a:solidFill>
                  <a:srgbClr val="FF3300"/>
                </a:solidFill>
              </a:rPr>
              <a:t>STATISTIČKO PRIKAZIVANJE PODATAKA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</a:t>
            </a:r>
            <a:r>
              <a:rPr lang="es-ES_tradnl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br.</a:t>
            </a:r>
            <a:r>
              <a:rPr lang="es-ES_tradnl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12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68313" y="1557338"/>
            <a:ext cx="84248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b="1" dirty="0"/>
              <a:t>DVOOSNI KOORDINATNI SISTEMI</a:t>
            </a:r>
            <a:endParaRPr lang="en-US" dirty="0"/>
          </a:p>
          <a:p>
            <a:r>
              <a:rPr lang="pl-PL" dirty="0"/>
              <a:t>	- Prave i ravni slobodne prostorne orijentacije ne mogu se na ovaj način prikazivati statistički, već samo pojedinačno.</a:t>
            </a:r>
            <a:endParaRPr lang="en-US" dirty="0"/>
          </a:p>
          <a:p>
            <a:endParaRPr lang="en-US" dirty="0"/>
          </a:p>
          <a:p>
            <a:r>
              <a:rPr lang="pl-PL" dirty="0"/>
              <a:t>	Dekartov koordinatni sistem</a:t>
            </a:r>
            <a:endParaRPr lang="en-US" dirty="0"/>
          </a:p>
          <a:p>
            <a:r>
              <a:rPr lang="pl-PL" dirty="0"/>
              <a:t>		Dvoosni (pravougli) dijagram</a:t>
            </a:r>
            <a:endParaRPr lang="en-US" dirty="0"/>
          </a:p>
          <a:p>
            <a:r>
              <a:rPr lang="pl-PL" dirty="0"/>
              <a:t>		Poligon frekvencija - prikazuje samo jedan od EP</a:t>
            </a:r>
            <a:endParaRPr lang="en-US" dirty="0"/>
          </a:p>
          <a:p>
            <a:r>
              <a:rPr lang="pl-PL" dirty="0"/>
              <a:t>		Histogram</a:t>
            </a:r>
            <a:endParaRPr lang="en-US" dirty="0"/>
          </a:p>
          <a:p>
            <a:r>
              <a:rPr lang="pl-PL" dirty="0"/>
              <a:t>		Kriva frekvencije</a:t>
            </a:r>
            <a:endParaRPr lang="en-US" dirty="0"/>
          </a:p>
          <a:p>
            <a:r>
              <a:rPr lang="pl-PL" dirty="0"/>
              <a:t>		Rozeta - dvodimenzionalno prikazivanje preferiranih pravaca</a:t>
            </a:r>
            <a:endParaRPr lang="en-US" dirty="0"/>
          </a:p>
          <a:p>
            <a:r>
              <a:rPr lang="pl-PL" dirty="0"/>
              <a:t>		Bilingsov dijagram </a:t>
            </a:r>
            <a:endParaRPr lang="en-US" dirty="0"/>
          </a:p>
          <a:p>
            <a:r>
              <a:rPr lang="en-US" dirty="0"/>
              <a:t>			- </a:t>
            </a:r>
            <a:r>
              <a:rPr lang="pl-PL" dirty="0"/>
              <a:t>gornja polurozeta dijagram pružanja</a:t>
            </a:r>
            <a:endParaRPr lang="en-US" dirty="0"/>
          </a:p>
          <a:p>
            <a:r>
              <a:rPr lang="es-ES_tradnl" dirty="0"/>
              <a:t>			- </a:t>
            </a:r>
            <a:r>
              <a:rPr lang="es-ES_tradnl" dirty="0" err="1"/>
              <a:t>donja</a:t>
            </a:r>
            <a:r>
              <a:rPr lang="es-ES_tradnl" dirty="0"/>
              <a:t> </a:t>
            </a:r>
            <a:r>
              <a:rPr lang="es-ES_tradnl" dirty="0" err="1"/>
              <a:t>polurozeta</a:t>
            </a:r>
            <a:r>
              <a:rPr lang="es-ES_tradnl" dirty="0"/>
              <a:t> </a:t>
            </a:r>
            <a:r>
              <a:rPr lang="es-ES_tradnl" dirty="0" err="1"/>
              <a:t>dijagram</a:t>
            </a:r>
            <a:r>
              <a:rPr lang="es-ES_tradnl" dirty="0"/>
              <a:t> pada</a:t>
            </a:r>
            <a:endParaRPr lang="en-US" dirty="0"/>
          </a:p>
          <a:p>
            <a:r>
              <a:rPr lang="es-ES_tradnl" dirty="0"/>
              <a:t>		</a:t>
            </a:r>
            <a:r>
              <a:rPr lang="es-ES_tradnl" dirty="0" err="1"/>
              <a:t>Sanderov</a:t>
            </a:r>
            <a:r>
              <a:rPr lang="es-ES_tradnl" dirty="0"/>
              <a:t> (</a:t>
            </a:r>
            <a:r>
              <a:rPr lang="es-ES_tradnl" dirty="0" err="1"/>
              <a:t>prstenasti</a:t>
            </a:r>
            <a:r>
              <a:rPr lang="es-ES_tradnl" dirty="0"/>
              <a:t>) </a:t>
            </a:r>
            <a:r>
              <a:rPr lang="es-ES_tradnl" dirty="0" err="1"/>
              <a:t>dijagram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8175" y="5589588"/>
            <a:ext cx="526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 ovaj način dobijena je linija uticaja jedne tačke, tj. linija 1 klase gustine  !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Isosceles Triangle 49"/>
          <p:cNvSpPr>
            <a:spLocks noChangeArrowheads="1"/>
          </p:cNvSpPr>
          <p:nvPr/>
        </p:nvSpPr>
        <p:spPr bwMode="auto">
          <a:xfrm rot="5398329">
            <a:off x="2262188" y="850900"/>
            <a:ext cx="622300" cy="571500"/>
          </a:xfrm>
          <a:prstGeom prst="triangle">
            <a:avLst>
              <a:gd name="adj" fmla="val 333"/>
            </a:avLst>
          </a:prstGeom>
          <a:solidFill>
            <a:srgbClr val="D9D9D9"/>
          </a:solidFill>
          <a:ln w="25400" algn="ctr">
            <a:solidFill>
              <a:srgbClr val="BFBFB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7727" name="Group 79"/>
          <p:cNvGrpSpPr>
            <a:grpSpLocks/>
          </p:cNvGrpSpPr>
          <p:nvPr/>
        </p:nvGrpSpPr>
        <p:grpSpPr bwMode="auto">
          <a:xfrm>
            <a:off x="2270125" y="808038"/>
            <a:ext cx="4468813" cy="4492625"/>
            <a:chOff x="1430" y="509"/>
            <a:chExt cx="2815" cy="2830"/>
          </a:xfrm>
        </p:grpSpPr>
        <p:grpSp>
          <p:nvGrpSpPr>
            <p:cNvPr id="27726" name="Group 78"/>
            <p:cNvGrpSpPr>
              <a:grpSpLocks/>
            </p:cNvGrpSpPr>
            <p:nvPr/>
          </p:nvGrpSpPr>
          <p:grpSpPr bwMode="auto">
            <a:xfrm>
              <a:off x="1430" y="509"/>
              <a:ext cx="2815" cy="2830"/>
              <a:chOff x="1430" y="509"/>
              <a:chExt cx="2815" cy="2830"/>
            </a:xfrm>
          </p:grpSpPr>
          <p:pic>
            <p:nvPicPr>
              <p:cNvPr id="2" name="Group 3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671">
                <a:off x="1430" y="509"/>
                <a:ext cx="2815" cy="2830"/>
              </a:xfrm>
              <a:prstGeom prst="rect">
                <a:avLst/>
              </a:prstGeom>
              <a:noFill/>
            </p:spPr>
          </p:pic>
          <p:cxnSp>
            <p:nvCxnSpPr>
              <p:cNvPr id="61" name="Straight Connector 60"/>
              <p:cNvCxnSpPr>
                <a:cxnSpLocks noChangeShapeType="1"/>
              </p:cNvCxnSpPr>
              <p:nvPr/>
            </p:nvCxnSpPr>
            <p:spPr bwMode="auto">
              <a:xfrm rot="-1671">
                <a:off x="2740" y="1915"/>
                <a:ext cx="180" cy="1"/>
              </a:xfrm>
              <a:prstGeom prst="line">
                <a:avLst/>
              </a:prstGeom>
              <a:noFill/>
              <a:ln w="15875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 rot="16198329" flipH="1">
                <a:off x="2733" y="1910"/>
                <a:ext cx="194" cy="1"/>
              </a:xfrm>
              <a:prstGeom prst="line">
                <a:avLst/>
              </a:prstGeom>
              <a:noFill/>
              <a:ln w="15875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pic>
            <p:nvPicPr>
              <p:cNvPr id="27719" name="Picture 71" descr="1 tack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1" y="779"/>
                <a:ext cx="2268" cy="2264"/>
              </a:xfrm>
              <a:prstGeom prst="rect">
                <a:avLst/>
              </a:prstGeom>
              <a:noFill/>
            </p:spPr>
          </p:pic>
        </p:grpSp>
        <p:pic>
          <p:nvPicPr>
            <p:cNvPr id="27721" name="Picture 73" descr="polov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671">
              <a:off x="1791" y="782"/>
              <a:ext cx="2151" cy="1197"/>
            </a:xfrm>
            <a:prstGeom prst="rect">
              <a:avLst/>
            </a:prstGeom>
            <a:noFill/>
          </p:spPr>
        </p:pic>
      </p:grpSp>
      <p:sp>
        <p:nvSpPr>
          <p:cNvPr id="27728" name="Text Box 80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835150" y="5445125"/>
            <a:ext cx="60499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Pomerajući oleatu (poštujući 2 osnovna pravila) brojimo koliko tačaka se u određenom položaju nalazi u posmatranoj elipsi. Brojimo tačke (zato se i zove brojačka mreža) i u centralnu tačku upisujemo broj odgovarajući broj klase koji očitamo iz tablice.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Isosceles Triangle 49"/>
          <p:cNvSpPr>
            <a:spLocks noChangeArrowheads="1"/>
          </p:cNvSpPr>
          <p:nvPr/>
        </p:nvSpPr>
        <p:spPr bwMode="auto">
          <a:xfrm rot="5398329">
            <a:off x="2260600" y="850900"/>
            <a:ext cx="622300" cy="571500"/>
          </a:xfrm>
          <a:prstGeom prst="triangle">
            <a:avLst>
              <a:gd name="adj" fmla="val 333"/>
            </a:avLst>
          </a:prstGeom>
          <a:solidFill>
            <a:srgbClr val="D9D9D9"/>
          </a:solidFill>
          <a:ln w="25400" algn="ctr">
            <a:solidFill>
              <a:srgbClr val="BFBFB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2312988" y="819150"/>
            <a:ext cx="4468812" cy="4492625"/>
            <a:chOff x="1467" y="511"/>
            <a:chExt cx="2815" cy="2830"/>
          </a:xfrm>
        </p:grpSpPr>
        <p:grpSp>
          <p:nvGrpSpPr>
            <p:cNvPr id="28699" name="Group 27"/>
            <p:cNvGrpSpPr>
              <a:grpSpLocks/>
            </p:cNvGrpSpPr>
            <p:nvPr/>
          </p:nvGrpSpPr>
          <p:grpSpPr bwMode="auto">
            <a:xfrm rot="204132">
              <a:off x="1467" y="511"/>
              <a:ext cx="2815" cy="2830"/>
              <a:chOff x="1438" y="492"/>
              <a:chExt cx="2815" cy="2830"/>
            </a:xfrm>
          </p:grpSpPr>
          <p:pic>
            <p:nvPicPr>
              <p:cNvPr id="2" name="Group 3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671">
                <a:off x="1438" y="492"/>
                <a:ext cx="2815" cy="2830"/>
              </a:xfrm>
              <a:prstGeom prst="rect">
                <a:avLst/>
              </a:prstGeom>
              <a:noFill/>
            </p:spPr>
          </p:pic>
          <p:pic>
            <p:nvPicPr>
              <p:cNvPr id="28696" name="Picture 24" descr="1 tack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00" y="774"/>
                <a:ext cx="2268" cy="2264"/>
              </a:xfrm>
              <a:prstGeom prst="rect">
                <a:avLst/>
              </a:prstGeom>
              <a:noFill/>
            </p:spPr>
          </p:pic>
          <p:pic>
            <p:nvPicPr>
              <p:cNvPr id="28686" name="Picture 14" descr="polovi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671">
                <a:off x="1791" y="754"/>
                <a:ext cx="2151" cy="1197"/>
              </a:xfrm>
              <a:prstGeom prst="rect">
                <a:avLst/>
              </a:prstGeom>
              <a:noFill/>
            </p:spPr>
          </p:pic>
        </p:grpSp>
        <p:cxnSp>
          <p:nvCxnSpPr>
            <p:cNvPr id="61" name="Straight Connector 60"/>
            <p:cNvCxnSpPr/>
            <p:nvPr/>
          </p:nvCxnSpPr>
          <p:spPr>
            <a:xfrm>
              <a:off x="2739" y="1915"/>
              <a:ext cx="180" cy="1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 noChangeShapeType="1"/>
            </p:cNvCxnSpPr>
            <p:nvPr/>
          </p:nvCxnSpPr>
          <p:spPr bwMode="auto">
            <a:xfrm>
              <a:off x="2828" y="1814"/>
              <a:ext cx="1" cy="194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</p:spPr>
        </p:cxnSp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916238" y="404813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Izvlačenje linija uticaja viših klasa 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8738" name="Group 66"/>
          <p:cNvGrpSpPr>
            <a:grpSpLocks/>
          </p:cNvGrpSpPr>
          <p:nvPr/>
        </p:nvGrpSpPr>
        <p:grpSpPr bwMode="auto">
          <a:xfrm>
            <a:off x="3995738" y="1700213"/>
            <a:ext cx="1728787" cy="1512887"/>
            <a:chOff x="2517" y="1071"/>
            <a:chExt cx="1089" cy="953"/>
          </a:xfrm>
        </p:grpSpPr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2517" y="1071"/>
              <a:ext cx="1089" cy="95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>
              <a:off x="2919" y="1445"/>
              <a:ext cx="229" cy="225"/>
            </a:xfrm>
            <a:prstGeom prst="ellips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39" name="Group 67"/>
          <p:cNvGrpSpPr>
            <a:grpSpLocks/>
          </p:cNvGrpSpPr>
          <p:nvPr/>
        </p:nvGrpSpPr>
        <p:grpSpPr bwMode="auto">
          <a:xfrm>
            <a:off x="4356100" y="2636838"/>
            <a:ext cx="3744913" cy="1754187"/>
            <a:chOff x="2744" y="1661"/>
            <a:chExt cx="2359" cy="1105"/>
          </a:xfrm>
        </p:grpSpPr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H="1" flipV="1">
              <a:off x="3016" y="1661"/>
              <a:ext cx="408" cy="8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2744" y="2478"/>
              <a:ext cx="23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 posmatranoj elipsi je izbrojano 6 tačaka, prema tablici u centar elipse upisujemo broj 5.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8694" name="Picture 22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428875"/>
            <a:ext cx="69850" cy="109538"/>
          </a:xfrm>
          <a:prstGeom prst="rect">
            <a:avLst/>
          </a:prstGeom>
          <a:noFill/>
        </p:spPr>
      </p:pic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6948488" y="1557338"/>
          <a:ext cx="2016125" cy="1615440"/>
        </p:xfrm>
        <a:graphic>
          <a:graphicData uri="http://schemas.openxmlformats.org/drawingml/2006/table">
            <a:tbl>
              <a:tblPr/>
              <a:tblGrid>
                <a:gridCol w="673100"/>
                <a:gridCol w="669925"/>
                <a:gridCol w="673100"/>
              </a:tblGrid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Klasa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Broj ta</a:t>
                      </a: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čaka</a:t>
                      </a:r>
                      <a:endParaRPr kumimoji="0" lang="sr-Latn-C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 i 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 i više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6924675" y="2924175"/>
            <a:ext cx="2039938" cy="2206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7" grpId="0" animBg="1"/>
      <p:bldP spid="287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35150" y="5445125"/>
            <a:ext cx="547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 istom principu se broje preostale tačke na dijagramu.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916238" y="404813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Izvlačenje linija uticaja viših klasa 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 rot="-6489">
            <a:off x="2266950" y="808038"/>
            <a:ext cx="4468813" cy="4503737"/>
            <a:chOff x="1401" y="533"/>
            <a:chExt cx="2815" cy="2830"/>
          </a:xfrm>
        </p:grpSpPr>
        <p:grpSp>
          <p:nvGrpSpPr>
            <p:cNvPr id="2" name="Group 39"/>
            <p:cNvGrpSpPr/>
            <p:nvPr/>
          </p:nvGrpSpPr>
          <p:grpSpPr>
            <a:xfrm>
              <a:off x="1413" y="543"/>
              <a:ext cx="2790" cy="2809"/>
              <a:chOff x="2357422" y="1214422"/>
              <a:chExt cx="4429156" cy="4429156"/>
            </a:xfrm>
            <a:solidFill>
              <a:schemeClr val="bg1">
                <a:lumMod val="95000"/>
                <a:alpha val="37000"/>
              </a:schemeClr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2357422" y="1214422"/>
                <a:ext cx="4429156" cy="44291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grpSp>
            <p:nvGrpSpPr>
              <p:cNvPr id="3" name="Group 1"/>
              <p:cNvGrpSpPr/>
              <p:nvPr/>
            </p:nvGrpSpPr>
            <p:grpSpPr>
              <a:xfrm>
                <a:off x="2757488" y="1285860"/>
                <a:ext cx="3600462" cy="3929090"/>
                <a:chOff x="6500826" y="1730339"/>
                <a:chExt cx="3600462" cy="3929090"/>
              </a:xfrm>
              <a:grpFill/>
            </p:grpSpPr>
            <p:sp>
              <p:nvSpPr>
                <p:cNvPr id="43" name="Oval 2"/>
                <p:cNvSpPr/>
                <p:nvPr/>
              </p:nvSpPr>
              <p:spPr>
                <a:xfrm>
                  <a:off x="6500826" y="2071678"/>
                  <a:ext cx="3600462" cy="3587751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5" name="Group 31"/>
                <p:cNvGrpSpPr/>
                <p:nvPr/>
              </p:nvGrpSpPr>
              <p:grpSpPr>
                <a:xfrm>
                  <a:off x="8186750" y="1730339"/>
                  <a:ext cx="228601" cy="341338"/>
                  <a:chOff x="4371974" y="679421"/>
                  <a:chExt cx="228601" cy="341338"/>
                </a:xfrm>
                <a:grpFill/>
              </p:grpSpPr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4371974" y="679421"/>
                    <a:ext cx="228601" cy="214314"/>
                  </a:xfrm>
                  <a:prstGeom prst="triangle">
                    <a:avLst/>
                  </a:prstGeom>
                  <a:grpFill/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cxnSp>
                <p:nvCxnSpPr>
                  <p:cNvPr id="46" name="Straight Connector 5"/>
                  <p:cNvCxnSpPr>
                    <a:stCxn id="45" idx="3"/>
                  </p:cNvCxnSpPr>
                  <p:nvPr/>
                </p:nvCxnSpPr>
                <p:spPr>
                  <a:xfrm rot="16200000" flipH="1">
                    <a:off x="4422766" y="957244"/>
                    <a:ext cx="127025" cy="6"/>
                  </a:xfrm>
                  <a:prstGeom prst="line">
                    <a:avLst/>
                  </a:prstGeom>
                  <a:grpFill/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0" name="Isosceles Triangle 49"/>
            <p:cNvSpPr>
              <a:spLocks noChangeArrowheads="1"/>
            </p:cNvSpPr>
            <p:nvPr/>
          </p:nvSpPr>
          <p:spPr bwMode="auto">
            <a:xfrm rot="5400000">
              <a:off x="1397" y="560"/>
              <a:ext cx="392" cy="360"/>
            </a:xfrm>
            <a:prstGeom prst="triangle">
              <a:avLst>
                <a:gd name="adj" fmla="val 333"/>
              </a:avLst>
            </a:prstGeom>
            <a:solidFill>
              <a:srgbClr val="D9D9D9"/>
            </a:solidFill>
            <a:ln w="25400" algn="ctr">
              <a:solidFill>
                <a:srgbClr val="BFBFB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711" y="1939"/>
              <a:ext cx="180" cy="1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03" y="1935"/>
              <a:ext cx="195" cy="1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4" name="Picture 14" descr="pol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489">
            <a:off x="2820988" y="1223963"/>
            <a:ext cx="3414712" cy="1905000"/>
          </a:xfrm>
          <a:prstGeom prst="rect">
            <a:avLst/>
          </a:prstGeom>
          <a:noFill/>
        </p:spPr>
      </p:pic>
      <p:pic>
        <p:nvPicPr>
          <p:cNvPr id="30742" name="Picture 22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9251">
            <a:off x="4846638" y="2436813"/>
            <a:ext cx="69850" cy="109537"/>
          </a:xfrm>
          <a:prstGeom prst="rect">
            <a:avLst/>
          </a:prstGeom>
          <a:noFill/>
        </p:spPr>
      </p:pic>
      <p:sp>
        <p:nvSpPr>
          <p:cNvPr id="30744" name="Oval 24"/>
          <p:cNvSpPr>
            <a:spLocks noChangeArrowheads="1"/>
          </p:cNvSpPr>
          <p:nvPr/>
        </p:nvSpPr>
        <p:spPr bwMode="auto">
          <a:xfrm rot="762668">
            <a:off x="3330575" y="2493963"/>
            <a:ext cx="319088" cy="406400"/>
          </a:xfrm>
          <a:prstGeom prst="ellips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51" name="Picture 31" descr="1 tac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4463" y="1255713"/>
            <a:ext cx="3600450" cy="3594100"/>
          </a:xfrm>
          <a:prstGeom prst="rect">
            <a:avLst/>
          </a:prstGeom>
          <a:noFill/>
        </p:spPr>
      </p:pic>
      <p:grpSp>
        <p:nvGrpSpPr>
          <p:cNvPr id="30748" name="Group 28"/>
          <p:cNvGrpSpPr>
            <a:grpSpLocks/>
          </p:cNvGrpSpPr>
          <p:nvPr/>
        </p:nvGrpSpPr>
        <p:grpSpPr bwMode="auto">
          <a:xfrm>
            <a:off x="827088" y="2781300"/>
            <a:ext cx="3744912" cy="1935163"/>
            <a:chOff x="521" y="1752"/>
            <a:chExt cx="2359" cy="1219"/>
          </a:xfrm>
        </p:grpSpPr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 flipV="1">
              <a:off x="1610" y="1752"/>
              <a:ext cx="59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521" y="2568"/>
              <a:ext cx="235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 ovoj elipsi je izbrojano 8 tačaka, pa se na osnovu tabličnih vrednosti u centar elipse upisuje broj 5.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30749" name="Picture 29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463" y="2640013"/>
            <a:ext cx="71437" cy="111125"/>
          </a:xfrm>
          <a:prstGeom prst="rect">
            <a:avLst/>
          </a:prstGeom>
          <a:noFill/>
        </p:spPr>
      </p:pic>
      <p:graphicFrame>
        <p:nvGraphicFramePr>
          <p:cNvPr id="30756" name="Group 36"/>
          <p:cNvGraphicFramePr>
            <a:graphicFrameLocks noGrp="1"/>
          </p:cNvGraphicFramePr>
          <p:nvPr/>
        </p:nvGraphicFramePr>
        <p:xfrm>
          <a:off x="6948488" y="1557338"/>
          <a:ext cx="2016125" cy="1615440"/>
        </p:xfrm>
        <a:graphic>
          <a:graphicData uri="http://schemas.openxmlformats.org/drawingml/2006/table">
            <a:tbl>
              <a:tblPr/>
              <a:tblGrid>
                <a:gridCol w="673100"/>
                <a:gridCol w="669925"/>
                <a:gridCol w="673100"/>
              </a:tblGrid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Klasa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Broj ta</a:t>
                      </a: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čaka</a:t>
                      </a:r>
                      <a:endParaRPr kumimoji="0" lang="sr-Latn-C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 i 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 i više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195513" y="5445125"/>
            <a:ext cx="453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 istom principu broje se sve tačke na dijagramu.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Izvlačenje linija uticaja viših klasa 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Isosceles Triangle 49"/>
          <p:cNvSpPr>
            <a:spLocks noChangeArrowheads="1"/>
          </p:cNvSpPr>
          <p:nvPr/>
        </p:nvSpPr>
        <p:spPr bwMode="auto">
          <a:xfrm rot="5393511">
            <a:off x="2256631" y="864394"/>
            <a:ext cx="623888" cy="571500"/>
          </a:xfrm>
          <a:prstGeom prst="triangle">
            <a:avLst>
              <a:gd name="adj" fmla="val 333"/>
            </a:avLst>
          </a:prstGeom>
          <a:solidFill>
            <a:srgbClr val="D9D9D9"/>
          </a:solidFill>
          <a:ln w="25400" algn="ctr">
            <a:solidFill>
              <a:srgbClr val="BFBFB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31778" name="Group 34"/>
          <p:cNvGrpSpPr>
            <a:grpSpLocks/>
          </p:cNvGrpSpPr>
          <p:nvPr/>
        </p:nvGrpSpPr>
        <p:grpSpPr bwMode="auto">
          <a:xfrm>
            <a:off x="2268538" y="863600"/>
            <a:ext cx="4468812" cy="4503738"/>
            <a:chOff x="1429" y="544"/>
            <a:chExt cx="2815" cy="2837"/>
          </a:xfrm>
        </p:grpSpPr>
        <p:grpSp>
          <p:nvGrpSpPr>
            <p:cNvPr id="31776" name="Group 32"/>
            <p:cNvGrpSpPr>
              <a:grpSpLocks/>
            </p:cNvGrpSpPr>
            <p:nvPr/>
          </p:nvGrpSpPr>
          <p:grpSpPr bwMode="auto">
            <a:xfrm rot="186628">
              <a:off x="1429" y="544"/>
              <a:ext cx="2815" cy="2837"/>
              <a:chOff x="1429" y="515"/>
              <a:chExt cx="2815" cy="2837"/>
            </a:xfrm>
          </p:grpSpPr>
          <p:grpSp>
            <p:nvGrpSpPr>
              <p:cNvPr id="31774" name="Group 30"/>
              <p:cNvGrpSpPr>
                <a:grpSpLocks/>
              </p:cNvGrpSpPr>
              <p:nvPr/>
            </p:nvGrpSpPr>
            <p:grpSpPr bwMode="auto">
              <a:xfrm>
                <a:off x="1429" y="515"/>
                <a:ext cx="2815" cy="2837"/>
                <a:chOff x="1429" y="515"/>
                <a:chExt cx="2815" cy="2837"/>
              </a:xfrm>
            </p:grpSpPr>
            <p:pic>
              <p:nvPicPr>
                <p:cNvPr id="2" name="Group 39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-6489">
                  <a:off x="1429" y="515"/>
                  <a:ext cx="2815" cy="28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760" name="Picture 16" descr="polovi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-6489">
                  <a:off x="1778" y="777"/>
                  <a:ext cx="2151" cy="12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1775" name="Picture 31" descr="1 tack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" y="779"/>
                <a:ext cx="2268" cy="2264"/>
              </a:xfrm>
              <a:prstGeom prst="rect">
                <a:avLst/>
              </a:prstGeom>
              <a:noFill/>
            </p:spPr>
          </p:pic>
        </p:grpSp>
        <p:cxnSp>
          <p:nvCxnSpPr>
            <p:cNvPr id="61" name="Straight Connector 60"/>
            <p:cNvCxnSpPr/>
            <p:nvPr/>
          </p:nvCxnSpPr>
          <p:spPr>
            <a:xfrm>
              <a:off x="2739" y="1924"/>
              <a:ext cx="180" cy="1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 noChangeShapeType="1"/>
            </p:cNvCxnSpPr>
            <p:nvPr/>
          </p:nvCxnSpPr>
          <p:spPr bwMode="auto">
            <a:xfrm>
              <a:off x="2828" y="1823"/>
              <a:ext cx="1" cy="195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</p:spPr>
        </p:cxnSp>
        <p:pic>
          <p:nvPicPr>
            <p:cNvPr id="31766" name="Picture 22" descr="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72" y="1661"/>
              <a:ext cx="45" cy="70"/>
            </a:xfrm>
            <a:prstGeom prst="rect">
              <a:avLst/>
            </a:prstGeom>
            <a:noFill/>
          </p:spPr>
        </p:pic>
        <p:pic>
          <p:nvPicPr>
            <p:cNvPr id="31772" name="Picture 28" descr="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41" y="1620"/>
              <a:ext cx="50" cy="66"/>
            </a:xfrm>
            <a:prstGeom prst="rect">
              <a:avLst/>
            </a:prstGeom>
            <a:noFill/>
          </p:spPr>
        </p:pic>
      </p:grpSp>
      <p:pic>
        <p:nvPicPr>
          <p:cNvPr id="31761" name="Picture 17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9251">
            <a:off x="4848225" y="2465388"/>
            <a:ext cx="69850" cy="109537"/>
          </a:xfrm>
          <a:prstGeom prst="rect">
            <a:avLst/>
          </a:prstGeom>
          <a:noFill/>
        </p:spPr>
      </p:pic>
      <p:sp>
        <p:nvSpPr>
          <p:cNvPr id="31768" name="Oval 24"/>
          <p:cNvSpPr>
            <a:spLocks noChangeArrowheads="1"/>
          </p:cNvSpPr>
          <p:nvPr/>
        </p:nvSpPr>
        <p:spPr bwMode="auto">
          <a:xfrm rot="573198">
            <a:off x="3125788" y="2420938"/>
            <a:ext cx="323850" cy="409575"/>
          </a:xfrm>
          <a:prstGeom prst="ellips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1042988" y="2781300"/>
            <a:ext cx="3889375" cy="2184400"/>
            <a:chOff x="657" y="1752"/>
            <a:chExt cx="2450" cy="1376"/>
          </a:xfrm>
        </p:grpSpPr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 flipV="1">
              <a:off x="1519" y="1752"/>
              <a:ext cx="545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657" y="2840"/>
              <a:ext cx="24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 ovoj elipsi je izbrojano 5 tačaka, prema tabličnoj vrednosti u centar elipse upisujemo broj 4.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aphicFrame>
        <p:nvGraphicFramePr>
          <p:cNvPr id="31779" name="Group 35"/>
          <p:cNvGraphicFramePr>
            <a:graphicFrameLocks noGrp="1"/>
          </p:cNvGraphicFramePr>
          <p:nvPr/>
        </p:nvGraphicFramePr>
        <p:xfrm>
          <a:off x="6948488" y="1557338"/>
          <a:ext cx="2016125" cy="1615440"/>
        </p:xfrm>
        <a:graphic>
          <a:graphicData uri="http://schemas.openxmlformats.org/drawingml/2006/table">
            <a:tbl>
              <a:tblPr/>
              <a:tblGrid>
                <a:gridCol w="673100"/>
                <a:gridCol w="669925"/>
                <a:gridCol w="673100"/>
              </a:tblGrid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Klasa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Broj ta</a:t>
                      </a: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čaka</a:t>
                      </a:r>
                      <a:endParaRPr kumimoji="0" lang="sr-Latn-C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 i 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 i više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95513" y="5445125"/>
            <a:ext cx="453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 istom principu izbroje se sve tačke na dijagramu.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Izvlačenje linija uticaja viših klasa 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2865" name="Group 97"/>
          <p:cNvGrpSpPr>
            <a:grpSpLocks/>
          </p:cNvGrpSpPr>
          <p:nvPr/>
        </p:nvGrpSpPr>
        <p:grpSpPr bwMode="auto">
          <a:xfrm>
            <a:off x="2282825" y="804863"/>
            <a:ext cx="4468813" cy="4503737"/>
            <a:chOff x="1438" y="507"/>
            <a:chExt cx="2815" cy="2837"/>
          </a:xfrm>
        </p:grpSpPr>
        <p:grpSp>
          <p:nvGrpSpPr>
            <p:cNvPr id="32864" name="Group 96"/>
            <p:cNvGrpSpPr>
              <a:grpSpLocks/>
            </p:cNvGrpSpPr>
            <p:nvPr/>
          </p:nvGrpSpPr>
          <p:grpSpPr bwMode="auto">
            <a:xfrm rot="-261786">
              <a:off x="1438" y="507"/>
              <a:ext cx="2815" cy="2837"/>
              <a:chOff x="1387" y="556"/>
              <a:chExt cx="2815" cy="2837"/>
            </a:xfrm>
          </p:grpSpPr>
          <p:grpSp>
            <p:nvGrpSpPr>
              <p:cNvPr id="32862" name="Group 94"/>
              <p:cNvGrpSpPr>
                <a:grpSpLocks/>
              </p:cNvGrpSpPr>
              <p:nvPr/>
            </p:nvGrpSpPr>
            <p:grpSpPr bwMode="auto">
              <a:xfrm>
                <a:off x="1387" y="556"/>
                <a:ext cx="2815" cy="2837"/>
                <a:chOff x="1387" y="556"/>
                <a:chExt cx="2815" cy="2837"/>
              </a:xfrm>
            </p:grpSpPr>
            <p:grpSp>
              <p:nvGrpSpPr>
                <p:cNvPr id="32860" name="Group 92"/>
                <p:cNvGrpSpPr>
                  <a:grpSpLocks/>
                </p:cNvGrpSpPr>
                <p:nvPr/>
              </p:nvGrpSpPr>
              <p:grpSpPr bwMode="auto">
                <a:xfrm>
                  <a:off x="1387" y="556"/>
                  <a:ext cx="2815" cy="2837"/>
                  <a:chOff x="1387" y="556"/>
                  <a:chExt cx="2815" cy="2837"/>
                </a:xfrm>
              </p:grpSpPr>
              <p:grpSp>
                <p:nvGrpSpPr>
                  <p:cNvPr id="32858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387" y="556"/>
                    <a:ext cx="2815" cy="2837"/>
                    <a:chOff x="1414" y="548"/>
                    <a:chExt cx="2815" cy="2837"/>
                  </a:xfrm>
                </p:grpSpPr>
                <p:grpSp>
                  <p:nvGrpSpPr>
                    <p:cNvPr id="32856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4" y="548"/>
                      <a:ext cx="2815" cy="2837"/>
                      <a:chOff x="1467" y="523"/>
                      <a:chExt cx="2815" cy="2837"/>
                    </a:xfrm>
                  </p:grpSpPr>
                  <p:grpSp>
                    <p:nvGrpSpPr>
                      <p:cNvPr id="32854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67" y="523"/>
                        <a:ext cx="2815" cy="2837"/>
                        <a:chOff x="1467" y="523"/>
                        <a:chExt cx="2815" cy="2837"/>
                      </a:xfrm>
                    </p:grpSpPr>
                    <p:grpSp>
                      <p:nvGrpSpPr>
                        <p:cNvPr id="32852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67" y="523"/>
                          <a:ext cx="2815" cy="2837"/>
                          <a:chOff x="1459" y="597"/>
                          <a:chExt cx="2815" cy="2837"/>
                        </a:xfrm>
                      </p:grpSpPr>
                      <p:grpSp>
                        <p:nvGrpSpPr>
                          <p:cNvPr id="32850" name="Group 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59" y="597"/>
                            <a:ext cx="2815" cy="2837"/>
                            <a:chOff x="1429" y="506"/>
                            <a:chExt cx="2815" cy="2837"/>
                          </a:xfrm>
                        </p:grpSpPr>
                        <p:grpSp>
                          <p:nvGrpSpPr>
                            <p:cNvPr id="32848" name="Group 8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rot="239967">
                              <a:off x="1429" y="506"/>
                              <a:ext cx="2815" cy="2837"/>
                              <a:chOff x="1429" y="506"/>
                              <a:chExt cx="2815" cy="2837"/>
                            </a:xfrm>
                          </p:grpSpPr>
                          <p:grpSp>
                            <p:nvGrpSpPr>
                              <p:cNvPr id="32846" name="Group 7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429" y="506"/>
                                <a:ext cx="2815" cy="2837"/>
                                <a:chOff x="1429" y="506"/>
                                <a:chExt cx="2815" cy="2837"/>
                              </a:xfrm>
                            </p:grpSpPr>
                            <p:pic>
                              <p:nvPicPr>
                                <p:cNvPr id="2" name="Group 39"/>
                                <p:cNvPicPr>
                                  <a:picLocks noChangeArrowheads="1"/>
                                </p:cNvPicPr>
                                <p:nvPr/>
                              </p:nvPicPr>
                              <p:blipFill>
                                <a:blip r:embed="rId3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12930">
                                  <a:off x="1429" y="506"/>
                                  <a:ext cx="2815" cy="28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cxnSp>
                              <p:nvCxnSpPr>
                                <p:cNvPr id="61" name="Straight Connector 60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rot="12930">
                                  <a:off x="2740" y="1914"/>
                                  <a:ext cx="180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5875" algn="ctr">
                                  <a:solidFill>
                                    <a:srgbClr val="0070C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62" name="Straight Connector 61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rot="16212930" flipH="1">
                                  <a:off x="2732" y="1910"/>
                                  <a:ext cx="195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5875" algn="ctr">
                                  <a:solidFill>
                                    <a:srgbClr val="0070C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pic>
                              <p:nvPicPr>
                                <p:cNvPr id="32785" name="Picture 17" descr="polovi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12930">
                                  <a:off x="1780" y="768"/>
                                  <a:ext cx="2151" cy="120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796" name="Picture 28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167208">
                                  <a:off x="2034" y="1631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797" name="Picture 29" descr="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167208">
                                  <a:off x="2165" y="1662"/>
                                  <a:ext cx="32" cy="4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798" name="Picture 30" descr="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167208">
                                  <a:off x="3062" y="1534"/>
                                  <a:ext cx="32" cy="4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04" name="Picture 36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17" y="1794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06" name="Picture 38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1959" y="1781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08" name="Picture 40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1796" y="1757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10" name="Picture 42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351" y="1878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12" name="Picture 44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470" y="1745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14" name="Picture 46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456" y="1630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17" name="Picture 49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308" y="1596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19" name="Picture 51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03" y="1577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16" name="Picture 48" descr="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121" y="1738"/>
                                  <a:ext cx="34" cy="4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22" name="Picture 54" descr="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12" y="1511"/>
                                  <a:ext cx="34" cy="4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24" name="Picture 56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100" y="1826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26" name="Picture 58" descr="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342" y="1527"/>
                                  <a:ext cx="34" cy="4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28" name="Picture 60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48" y="1450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30" name="Picture 62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711" y="1405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32" name="Picture 64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2817" y="1482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34" name="Picture 66" descr="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3121" y="1484"/>
                                  <a:ext cx="32" cy="4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36" name="Picture 68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2956" y="1478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2838" name="Picture 70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3014" y="1399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grpSp>
                          <p:pic>
                            <p:nvPicPr>
                              <p:cNvPr id="32847" name="Picture 79" descr="1 tacka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91" y="779"/>
                                <a:ext cx="2268" cy="226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grpSp>
                        <p:pic>
                          <p:nvPicPr>
                            <p:cNvPr id="32849" name="Picture 81" descr="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42" y="1313"/>
                              <a:ext cx="29" cy="4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grpSp>
                      <p:pic>
                        <p:nvPicPr>
                          <p:cNvPr id="32851" name="Picture 83" descr="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4" y="1746"/>
                            <a:ext cx="39" cy="5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  <p:pic>
                      <p:nvPicPr>
                        <p:cNvPr id="32853" name="Picture 85" descr="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" y="1683"/>
                          <a:ext cx="34" cy="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pic>
                    <p:nvPicPr>
                      <p:cNvPr id="32855" name="Picture 87" descr="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" y="1897"/>
                        <a:ext cx="29" cy="44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32857" name="Picture 89" descr="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202" y="1743"/>
                      <a:ext cx="34" cy="47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32859" name="Picture 91" descr="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454" y="1661"/>
                    <a:ext cx="29" cy="44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32861" name="Picture 93" descr="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290" y="1625"/>
                  <a:ext cx="29" cy="4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2863" name="Picture 95" descr="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82" y="1423"/>
                <a:ext cx="34" cy="47"/>
              </a:xfrm>
              <a:prstGeom prst="rect">
                <a:avLst/>
              </a:prstGeom>
              <a:noFill/>
            </p:spPr>
          </p:pic>
        </p:grpSp>
        <p:sp>
          <p:nvSpPr>
            <p:cNvPr id="50" name="Isosceles Triangle 49"/>
            <p:cNvSpPr>
              <a:spLocks noChangeArrowheads="1"/>
            </p:cNvSpPr>
            <p:nvPr/>
          </p:nvSpPr>
          <p:spPr bwMode="auto">
            <a:xfrm rot="5412930">
              <a:off x="1430" y="537"/>
              <a:ext cx="393" cy="360"/>
            </a:xfrm>
            <a:prstGeom prst="triangle">
              <a:avLst>
                <a:gd name="adj" fmla="val 333"/>
              </a:avLst>
            </a:prstGeom>
            <a:solidFill>
              <a:srgbClr val="D9D9D9"/>
            </a:solidFill>
            <a:ln w="25400" algn="ctr">
              <a:solidFill>
                <a:srgbClr val="BFBFB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aphicFrame>
        <p:nvGraphicFramePr>
          <p:cNvPr id="32867" name="Group 99"/>
          <p:cNvGraphicFramePr>
            <a:graphicFrameLocks noGrp="1"/>
          </p:cNvGraphicFramePr>
          <p:nvPr/>
        </p:nvGraphicFramePr>
        <p:xfrm>
          <a:off x="6948488" y="1557338"/>
          <a:ext cx="2016125" cy="1615440"/>
        </p:xfrm>
        <a:graphic>
          <a:graphicData uri="http://schemas.openxmlformats.org/drawingml/2006/table">
            <a:tbl>
              <a:tblPr/>
              <a:tblGrid>
                <a:gridCol w="673100"/>
                <a:gridCol w="669925"/>
                <a:gridCol w="673100"/>
              </a:tblGrid>
              <a:tr h="15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Klasa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Broj ta</a:t>
                      </a: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čaka</a:t>
                      </a:r>
                      <a:endParaRPr kumimoji="0" lang="sr-Latn-C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 i 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 i više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97" name="Text Box 129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195513" y="5445125"/>
            <a:ext cx="45354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Kada se na oleatu upišu sve izbrojane klase, neophodno je metodom interpolacije okonturiti klase iste vrednosti. 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Izvlačenje linija uticaja viših klasa  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2271713" y="817563"/>
            <a:ext cx="4468812" cy="4503737"/>
            <a:chOff x="1438" y="507"/>
            <a:chExt cx="2815" cy="2837"/>
          </a:xfrm>
        </p:grpSpPr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 rot="-261786">
              <a:off x="1438" y="507"/>
              <a:ext cx="2815" cy="2837"/>
              <a:chOff x="1387" y="556"/>
              <a:chExt cx="2815" cy="2837"/>
            </a:xfrm>
          </p:grpSpPr>
          <p:grpSp>
            <p:nvGrpSpPr>
              <p:cNvPr id="33802" name="Group 10"/>
              <p:cNvGrpSpPr>
                <a:grpSpLocks/>
              </p:cNvGrpSpPr>
              <p:nvPr/>
            </p:nvGrpSpPr>
            <p:grpSpPr bwMode="auto">
              <a:xfrm>
                <a:off x="1387" y="556"/>
                <a:ext cx="2815" cy="2837"/>
                <a:chOff x="1387" y="556"/>
                <a:chExt cx="2815" cy="2837"/>
              </a:xfrm>
            </p:grpSpPr>
            <p:grpSp>
              <p:nvGrpSpPr>
                <p:cNvPr id="33803" name="Group 11"/>
                <p:cNvGrpSpPr>
                  <a:grpSpLocks/>
                </p:cNvGrpSpPr>
                <p:nvPr/>
              </p:nvGrpSpPr>
              <p:grpSpPr bwMode="auto">
                <a:xfrm>
                  <a:off x="1387" y="556"/>
                  <a:ext cx="2815" cy="2837"/>
                  <a:chOff x="1387" y="556"/>
                  <a:chExt cx="2815" cy="2837"/>
                </a:xfrm>
              </p:grpSpPr>
              <p:grpSp>
                <p:nvGrpSpPr>
                  <p:cNvPr id="3380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387" y="556"/>
                    <a:ext cx="2815" cy="2837"/>
                    <a:chOff x="1414" y="548"/>
                    <a:chExt cx="2815" cy="2837"/>
                  </a:xfrm>
                </p:grpSpPr>
                <p:grpSp>
                  <p:nvGrpSpPr>
                    <p:cNvPr id="33805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4" y="548"/>
                      <a:ext cx="2815" cy="2837"/>
                      <a:chOff x="1467" y="523"/>
                      <a:chExt cx="2815" cy="2837"/>
                    </a:xfrm>
                  </p:grpSpPr>
                  <p:grpSp>
                    <p:nvGrpSpPr>
                      <p:cNvPr id="33806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67" y="523"/>
                        <a:ext cx="2815" cy="2837"/>
                        <a:chOff x="1467" y="523"/>
                        <a:chExt cx="2815" cy="2837"/>
                      </a:xfrm>
                    </p:grpSpPr>
                    <p:grpSp>
                      <p:nvGrpSpPr>
                        <p:cNvPr id="33807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67" y="523"/>
                          <a:ext cx="2815" cy="2837"/>
                          <a:chOff x="1459" y="597"/>
                          <a:chExt cx="2815" cy="2837"/>
                        </a:xfrm>
                      </p:grpSpPr>
                      <p:grpSp>
                        <p:nvGrpSpPr>
                          <p:cNvPr id="33808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59" y="597"/>
                            <a:ext cx="2815" cy="2837"/>
                            <a:chOff x="1429" y="506"/>
                            <a:chExt cx="2815" cy="2837"/>
                          </a:xfrm>
                        </p:grpSpPr>
                        <p:grpSp>
                          <p:nvGrpSpPr>
                            <p:cNvPr id="33809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rot="239967">
                              <a:off x="1429" y="506"/>
                              <a:ext cx="2815" cy="2837"/>
                              <a:chOff x="1429" y="506"/>
                              <a:chExt cx="2815" cy="2837"/>
                            </a:xfrm>
                          </p:grpSpPr>
                          <p:grpSp>
                            <p:nvGrpSpPr>
                              <p:cNvPr id="3381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429" y="506"/>
                                <a:ext cx="2815" cy="2837"/>
                                <a:chOff x="1429" y="506"/>
                                <a:chExt cx="2815" cy="2837"/>
                              </a:xfrm>
                            </p:grpSpPr>
                            <p:pic>
                              <p:nvPicPr>
                                <p:cNvPr id="2" name="Group 39"/>
                                <p:cNvPicPr>
                                  <a:picLocks noChangeArrowheads="1"/>
                                </p:cNvPicPr>
                                <p:nvPr/>
                              </p:nvPicPr>
                              <p:blipFill>
                                <a:blip r:embed="rId3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12930">
                                  <a:off x="1429" y="506"/>
                                  <a:ext cx="2815" cy="28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cxnSp>
                              <p:nvCxnSpPr>
                                <p:cNvPr id="61" name="Straight Connector 60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rot="12930">
                                  <a:off x="2740" y="1914"/>
                                  <a:ext cx="180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5875" algn="ctr">
                                  <a:solidFill>
                                    <a:srgbClr val="0070C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62" name="Straight Connector 61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rot="16212930" flipH="1">
                                  <a:off x="2732" y="1910"/>
                                  <a:ext cx="195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5875" algn="ctr">
                                  <a:solidFill>
                                    <a:srgbClr val="0070C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pic>
                              <p:nvPicPr>
                                <p:cNvPr id="33814" name="Picture 22" descr="polovi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12930">
                                  <a:off x="1780" y="768"/>
                                  <a:ext cx="2151" cy="120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15" name="Picture 23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167208">
                                  <a:off x="2034" y="1631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16" name="Picture 24" descr="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167208">
                                  <a:off x="2165" y="1662"/>
                                  <a:ext cx="32" cy="4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17" name="Picture 25" descr="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167208">
                                  <a:off x="3062" y="1534"/>
                                  <a:ext cx="32" cy="4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18" name="Picture 26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17" y="1794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19" name="Picture 27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1959" y="1781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0" name="Picture 28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1796" y="1757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1" name="Picture 29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351" y="1878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2" name="Picture 30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470" y="1745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3" name="Picture 31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456" y="1630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4" name="Picture 32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308" y="1596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5" name="Picture 33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03" y="1577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6" name="Picture 34" descr="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121" y="1738"/>
                                  <a:ext cx="34" cy="4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7" name="Picture 35" descr="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12" y="1511"/>
                                  <a:ext cx="34" cy="4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8" name="Picture 36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100" y="1826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29" name="Picture 37" descr="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342" y="1527"/>
                                  <a:ext cx="34" cy="4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30" name="Picture 38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248" y="1450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31" name="Picture 39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63081">
                                  <a:off x="2711" y="1405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32" name="Picture 40" descr="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2817" y="1482"/>
                                  <a:ext cx="29" cy="4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33" name="Picture 41" descr="5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3121" y="1484"/>
                                  <a:ext cx="32" cy="4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34" name="Picture 42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2956" y="1478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  <p:pic>
                              <p:nvPicPr>
                                <p:cNvPr id="33835" name="Picture 43" descr="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 cstate="print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206050">
                                  <a:off x="3014" y="1399"/>
                                  <a:ext cx="39" cy="5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grpSp>
                          <p:pic>
                            <p:nvPicPr>
                              <p:cNvPr id="33836" name="Picture 44" descr="1 tacka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91" y="779"/>
                                <a:ext cx="2268" cy="226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grpSp>
                        <p:pic>
                          <p:nvPicPr>
                            <p:cNvPr id="33837" name="Picture 45" descr="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42" y="1313"/>
                              <a:ext cx="29" cy="4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grpSp>
                      <p:pic>
                        <p:nvPicPr>
                          <p:cNvPr id="33838" name="Picture 46" descr="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4" y="1746"/>
                            <a:ext cx="39" cy="5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  <p:pic>
                      <p:nvPicPr>
                        <p:cNvPr id="33839" name="Picture 47" descr="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" y="1683"/>
                          <a:ext cx="34" cy="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pic>
                    <p:nvPicPr>
                      <p:cNvPr id="33840" name="Picture 48" descr="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" y="1897"/>
                        <a:ext cx="29" cy="44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33841" name="Picture 49" descr="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202" y="1743"/>
                      <a:ext cx="34" cy="47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33842" name="Picture 50" descr="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454" y="1661"/>
                    <a:ext cx="29" cy="44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33843" name="Picture 51" descr="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290" y="1625"/>
                  <a:ext cx="29" cy="4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3844" name="Picture 52" descr="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82" y="1423"/>
                <a:ext cx="34" cy="47"/>
              </a:xfrm>
              <a:prstGeom prst="rect">
                <a:avLst/>
              </a:prstGeom>
              <a:noFill/>
            </p:spPr>
          </p:pic>
        </p:grpSp>
        <p:sp>
          <p:nvSpPr>
            <p:cNvPr id="50" name="Isosceles Triangle 49"/>
            <p:cNvSpPr>
              <a:spLocks noChangeArrowheads="1"/>
            </p:cNvSpPr>
            <p:nvPr/>
          </p:nvSpPr>
          <p:spPr bwMode="auto">
            <a:xfrm rot="5412930">
              <a:off x="1430" y="537"/>
              <a:ext cx="393" cy="360"/>
            </a:xfrm>
            <a:prstGeom prst="triangle">
              <a:avLst>
                <a:gd name="adj" fmla="val 333"/>
              </a:avLst>
            </a:prstGeom>
            <a:solidFill>
              <a:srgbClr val="D9D9D9"/>
            </a:solidFill>
            <a:ln w="25400" algn="ctr">
              <a:solidFill>
                <a:srgbClr val="BFBFB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33848" name="Picture 56" descr="linije preko brojev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4650" y="2084388"/>
            <a:ext cx="2689225" cy="931862"/>
          </a:xfrm>
          <a:prstGeom prst="rect">
            <a:avLst/>
          </a:prstGeom>
          <a:noFill/>
        </p:spPr>
      </p:pic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84438" y="5492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>
                <a:effectLst>
                  <a:outerShdw blurRad="38100" dist="38100" dir="2700000" algn="tl">
                    <a:srgbClr val="C0C0C0"/>
                  </a:outerShdw>
                </a:effectLst>
              </a:rPr>
              <a:t>Grafičko opremanje dijagrama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828198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Kako bi dijagram imao funkcionalni izgled, neophodno ga je grafički opremiti.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CS"/>
              <a:t> Završna oleata se is</a:t>
            </a:r>
            <a:r>
              <a:rPr lang="en-US"/>
              <a:t>c</a:t>
            </a:r>
            <a:r>
              <a:rPr lang="sr-Latn-CS"/>
              <a:t>rtava tušem, u gornjem levu uglu se piše oznaka dijagrama (D</a:t>
            </a:r>
            <a:r>
              <a:rPr lang="sr-Latn-CS" sz="1000"/>
              <a:t>1</a:t>
            </a:r>
            <a:r>
              <a:rPr lang="sr-Latn-CS" sz="1600"/>
              <a:t>,</a:t>
            </a:r>
            <a:r>
              <a:rPr lang="sr-Latn-CS"/>
              <a:t>D</a:t>
            </a:r>
            <a:r>
              <a:rPr lang="sr-Latn-CS" sz="1000"/>
              <a:t>2</a:t>
            </a:r>
            <a:r>
              <a:rPr lang="sr-Latn-CS"/>
              <a:t>,D</a:t>
            </a:r>
            <a:r>
              <a:rPr lang="sr-Latn-CS" sz="1000"/>
              <a:t>ss </a:t>
            </a:r>
            <a:r>
              <a:rPr lang="sr-Latn-CS"/>
              <a:t>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CS"/>
              <a:t> U gornjem desnom uglu se ispisuje suma tačaka tj. polova ravni (npr. </a:t>
            </a:r>
            <a:r>
              <a:rPr lang="el-GR">
                <a:cs typeface="Arial" charset="0"/>
              </a:rPr>
              <a:t>Σ</a:t>
            </a:r>
            <a:r>
              <a:rPr lang="sr-Latn-CS">
                <a:cs typeface="Arial" charset="0"/>
              </a:rPr>
              <a:t>60 ...)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Latn-CS">
                <a:cs typeface="Arial" charset="0"/>
              </a:rPr>
              <a:t>Ispod oleate se piše zastupljenost klasa u procentima počev od prve klase do poslednje (1,5 – 5 – 10 – 16 – 18 %)</a:t>
            </a:r>
          </a:p>
          <a:p>
            <a:pPr>
              <a:spcBef>
                <a:spcPct val="50000"/>
              </a:spcBef>
            </a:pPr>
            <a:r>
              <a:rPr lang="sr-Latn-CS">
                <a:cs typeface="Arial" charset="0"/>
              </a:rPr>
              <a:t>Polja iste klase se šrafiraju određenom šrafurom, po pravilu šrafiraju se samo klasa maksimalne gustine i dve klase nižeg reda od maksimalne (npr. Ako je 5 klasa najviša, šrafiraju se 5-ta,</a:t>
            </a:r>
            <a:r>
              <a:rPr lang="en-US">
                <a:cs typeface="Arial" charset="0"/>
              </a:rPr>
              <a:t> </a:t>
            </a:r>
            <a:r>
              <a:rPr lang="sr-Latn-CS">
                <a:cs typeface="Arial" charset="0"/>
              </a:rPr>
              <a:t>4-ta i 3-ća klasa), niže klase ostaju nezabojene  a linija uticaja jedne tačke se izvlači debljom linijom.</a:t>
            </a:r>
          </a:p>
          <a:p>
            <a:pPr>
              <a:spcBef>
                <a:spcPct val="50000"/>
              </a:spcBef>
            </a:pPr>
            <a:r>
              <a:rPr lang="sr-Latn-CS">
                <a:cs typeface="Arial" charset="0"/>
              </a:rPr>
              <a:t>Uz dijagram se po potrebi piše i kratak opis.</a:t>
            </a:r>
          </a:p>
          <a:p>
            <a:pPr>
              <a:spcBef>
                <a:spcPct val="50000"/>
              </a:spcBef>
            </a:pPr>
            <a:endParaRPr lang="el-GR">
              <a:cs typeface="Arial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76" name="Picture 60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0163" y="16779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4413" y="13589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Isosceles Triangle 49"/>
          <p:cNvSpPr>
            <a:spLocks noChangeArrowheads="1"/>
          </p:cNvSpPr>
          <p:nvPr/>
        </p:nvSpPr>
        <p:spPr bwMode="auto">
          <a:xfrm rot="5398329">
            <a:off x="2260600" y="1384300"/>
            <a:ext cx="622300" cy="571500"/>
          </a:xfrm>
          <a:prstGeom prst="triangle">
            <a:avLst>
              <a:gd name="adj" fmla="val 333"/>
            </a:avLst>
          </a:prstGeom>
          <a:solidFill>
            <a:srgbClr val="D9D9D9"/>
          </a:solidFill>
          <a:ln w="25400" algn="ctr">
            <a:solidFill>
              <a:srgbClr val="BFBFB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2843213" y="692150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Grafi</a:t>
            </a:r>
            <a:r>
              <a:rPr lang="sr-Latn-CS" b="1">
                <a:effectLst>
                  <a:outerShdw blurRad="38100" dist="38100" dir="2700000" algn="tl">
                    <a:srgbClr val="C0C0C0"/>
                  </a:outerShdw>
                </a:effectLst>
              </a:rPr>
              <a:t>čki opremljen dijagram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Group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71">
            <a:off x="2268538" y="1352550"/>
            <a:ext cx="4468812" cy="4492625"/>
          </a:xfrm>
          <a:prstGeom prst="rect">
            <a:avLst/>
          </a:prstGeom>
          <a:noFill/>
        </p:spPr>
      </p:pic>
      <p:pic>
        <p:nvPicPr>
          <p:cNvPr id="34882" name="Picture 66" descr="1 ta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575" y="1789113"/>
            <a:ext cx="3600450" cy="3594100"/>
          </a:xfrm>
          <a:prstGeom prst="rect">
            <a:avLst/>
          </a:prstGeom>
          <a:noFill/>
        </p:spPr>
      </p:pic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2627313" y="1568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sr-Latn-C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3563938" y="5456238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– 5 – 8 – 10 – 13 %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87" name="Text Box 71"/>
          <p:cNvSpPr txBox="1">
            <a:spLocks noChangeArrowheads="1"/>
          </p:cNvSpPr>
          <p:nvPr/>
        </p:nvSpPr>
        <p:spPr bwMode="auto">
          <a:xfrm>
            <a:off x="5867400" y="14954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Σ</a:t>
            </a:r>
            <a:r>
              <a:rPr lang="sr-Latn-CS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50</a:t>
            </a:r>
            <a:endParaRPr lang="el-GR" b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rot="-1671">
            <a:off x="4348163" y="3584575"/>
            <a:ext cx="285750" cy="1588"/>
          </a:xfrm>
          <a:prstGeom prst="line">
            <a:avLst/>
          </a:prstGeom>
          <a:noFill/>
          <a:ln w="158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16198329" flipH="1">
            <a:off x="4336256" y="3577432"/>
            <a:ext cx="307975" cy="1588"/>
          </a:xfrm>
          <a:prstGeom prst="line">
            <a:avLst/>
          </a:prstGeom>
          <a:noFill/>
          <a:ln w="15875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34897" name="Picture 81" descr="izolinije final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8775" y="2622550"/>
            <a:ext cx="2736850" cy="942975"/>
          </a:xfrm>
          <a:prstGeom prst="rect">
            <a:avLst/>
          </a:prstGeom>
          <a:noFill/>
        </p:spPr>
      </p:pic>
      <p:sp>
        <p:nvSpPr>
          <p:cNvPr id="34898" name="Text Box 82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300" t="43919" r="20129" b="20081"/>
          <a:stretch>
            <a:fillRect/>
          </a:stretch>
        </p:blipFill>
        <p:spPr bwMode="auto">
          <a:xfrm>
            <a:off x="395536" y="2492896"/>
            <a:ext cx="86409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7584" y="83671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sz="2400" dirty="0" smtClean="0">
                <a:solidFill>
                  <a:srgbClr val="FF0000"/>
                </a:solidFill>
              </a:rPr>
              <a:t>Rozeta  </a:t>
            </a:r>
          </a:p>
          <a:p>
            <a:pPr eaLnBrk="1" hangingPunct="1"/>
            <a:r>
              <a:rPr lang="pl-PL" sz="2400" dirty="0" smtClean="0">
                <a:solidFill>
                  <a:srgbClr val="FF0000"/>
                </a:solidFill>
              </a:rPr>
              <a:t>dvodimenzionalno prikazivanje preferiranih pravaca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</a:t>
            </a:r>
            <a:r>
              <a:rPr lang="es-ES_tradnl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br.</a:t>
            </a:r>
            <a:r>
              <a:rPr lang="es-ES_tradnl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12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988840"/>
            <a:ext cx="237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Rozeta</a:t>
            </a:r>
            <a:r>
              <a:rPr lang="en-US" dirty="0" smtClean="0">
                <a:solidFill>
                  <a:srgbClr val="FF0000"/>
                </a:solidFill>
              </a:rPr>
              <a:t> (M.P. Billings)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50" t="17874" r="15851" b="7967"/>
          <a:stretch>
            <a:fillRect/>
          </a:stretch>
        </p:blipFill>
        <p:spPr bwMode="auto">
          <a:xfrm>
            <a:off x="683568" y="1340768"/>
            <a:ext cx="7920880" cy="53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7313" y="576263"/>
            <a:ext cx="444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_tradnl" sz="2400" dirty="0" err="1">
                <a:solidFill>
                  <a:srgbClr val="FF0000"/>
                </a:solidFill>
              </a:rPr>
              <a:t>Sanderov</a:t>
            </a:r>
            <a:r>
              <a:rPr lang="es-ES_tradnl" sz="2400" dirty="0">
                <a:solidFill>
                  <a:srgbClr val="FF0000"/>
                </a:solidFill>
              </a:rPr>
              <a:t> (</a:t>
            </a:r>
            <a:r>
              <a:rPr lang="es-ES_tradnl" sz="2400" dirty="0" err="1">
                <a:solidFill>
                  <a:srgbClr val="FF0000"/>
                </a:solidFill>
              </a:rPr>
              <a:t>prstenasti</a:t>
            </a:r>
            <a:r>
              <a:rPr lang="es-ES_tradnl" sz="2400" dirty="0">
                <a:solidFill>
                  <a:srgbClr val="FF0000"/>
                </a:solidFill>
              </a:rPr>
              <a:t>) </a:t>
            </a:r>
            <a:r>
              <a:rPr lang="es-ES_tradnl" sz="2400" dirty="0" err="1">
                <a:solidFill>
                  <a:srgbClr val="FF0000"/>
                </a:solidFill>
              </a:rPr>
              <a:t>dijagram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</a:t>
            </a:r>
            <a:r>
              <a:rPr lang="es-ES_tradnl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br.</a:t>
            </a:r>
            <a:r>
              <a:rPr lang="es-ES_tradnl" sz="1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12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627313" y="576263"/>
            <a:ext cx="444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_tradnl" sz="2400" dirty="0" err="1">
                <a:solidFill>
                  <a:srgbClr val="FF0000"/>
                </a:solidFill>
              </a:rPr>
              <a:t>Sanderov</a:t>
            </a:r>
            <a:r>
              <a:rPr lang="es-ES_tradnl" sz="2400" dirty="0">
                <a:solidFill>
                  <a:srgbClr val="FF0000"/>
                </a:solidFill>
              </a:rPr>
              <a:t> (</a:t>
            </a:r>
            <a:r>
              <a:rPr lang="es-ES_tradnl" sz="2400" dirty="0" err="1">
                <a:solidFill>
                  <a:srgbClr val="FF0000"/>
                </a:solidFill>
              </a:rPr>
              <a:t>prstenasti</a:t>
            </a:r>
            <a:r>
              <a:rPr lang="es-ES_tradnl" sz="2400" dirty="0">
                <a:solidFill>
                  <a:srgbClr val="FF0000"/>
                </a:solidFill>
              </a:rPr>
              <a:t>) </a:t>
            </a:r>
            <a:r>
              <a:rPr lang="es-ES_tradnl" sz="2400" dirty="0" err="1">
                <a:solidFill>
                  <a:srgbClr val="FF0000"/>
                </a:solidFill>
              </a:rPr>
              <a:t>dijagram</a:t>
            </a:r>
            <a:r>
              <a:rPr lang="es-ES_tradnl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2" name="Picture 6" descr="1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0000"/>
          </a:blip>
          <a:srcRect l="21707" t="3630" r="23343"/>
          <a:stretch>
            <a:fillRect/>
          </a:stretch>
        </p:blipFill>
        <p:spPr bwMode="auto">
          <a:xfrm>
            <a:off x="1116013" y="1844675"/>
            <a:ext cx="2881312" cy="3497263"/>
          </a:xfrm>
          <a:prstGeom prst="rect">
            <a:avLst/>
          </a:prstGeom>
          <a:noFill/>
        </p:spPr>
      </p:pic>
      <p:pic>
        <p:nvPicPr>
          <p:cNvPr id="39943" name="Picture 7" descr="1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12000"/>
          </a:blip>
          <a:srcRect/>
          <a:stretch>
            <a:fillRect/>
          </a:stretch>
        </p:blipFill>
        <p:spPr bwMode="auto">
          <a:xfrm>
            <a:off x="4211638" y="1484313"/>
            <a:ext cx="4306887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627313" y="576263"/>
            <a:ext cx="444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_tradnl" sz="2400">
                <a:solidFill>
                  <a:srgbClr val="FF0000"/>
                </a:solidFill>
              </a:rPr>
              <a:t>Sanderov (prstenasti) dijagram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4" name="Picture 6" descr="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0000"/>
          </a:blip>
          <a:srcRect/>
          <a:stretch>
            <a:fillRect/>
          </a:stretch>
        </p:blipFill>
        <p:spPr bwMode="auto">
          <a:xfrm>
            <a:off x="2438400" y="1471613"/>
            <a:ext cx="4265613" cy="3913187"/>
          </a:xfrm>
          <a:prstGeom prst="rect">
            <a:avLst/>
          </a:prstGeom>
          <a:noFill/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627313" y="558958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_tradnl"/>
              <a:t>Standardni izgled Sanderovog dijagram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627313" y="620713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s-ES_tradnl" b="1">
                <a:solidFill>
                  <a:srgbClr val="FF3300"/>
                </a:solidFill>
              </a:rPr>
              <a:t>STATISTIČKO PRIKAZIVANJE PODATAKA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00113" y="1055688"/>
            <a:ext cx="7920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a-DK" b="1"/>
              <a:t>TROOSNI KOORDINATNI SISTEM</a:t>
            </a:r>
            <a:endParaRPr lang="en-US"/>
          </a:p>
          <a:p>
            <a:r>
              <a:rPr lang="da-DK"/>
              <a:t>	Tačkasti dijagram </a:t>
            </a:r>
            <a:endParaRPr lang="en-US"/>
          </a:p>
          <a:p>
            <a:r>
              <a:rPr lang="da-DK"/>
              <a:t>	</a:t>
            </a:r>
            <a:r>
              <a:rPr lang="pl-PL"/>
              <a:t>Konturni dijagrami </a:t>
            </a:r>
            <a:endParaRPr lang="en-US"/>
          </a:p>
          <a:p>
            <a:r>
              <a:rPr lang="pl-PL"/>
              <a:t>	</a:t>
            </a:r>
            <a:r>
              <a:rPr lang="pl-PL" b="1" i="1" u="sng"/>
              <a:t>Prema sadržaju </a:t>
            </a:r>
            <a:r>
              <a:rPr lang="pl-PL"/>
              <a:t>konturni dijagrami se dele na :</a:t>
            </a:r>
            <a:endParaRPr lang="en-US"/>
          </a:p>
          <a:p>
            <a:r>
              <a:rPr lang="pl-PL"/>
              <a:t>		</a:t>
            </a:r>
            <a:r>
              <a:rPr lang="pl-PL" b="1" i="1">
                <a:solidFill>
                  <a:srgbClr val="FF3300"/>
                </a:solidFill>
              </a:rPr>
              <a:t>Parcijalne</a:t>
            </a:r>
            <a:r>
              <a:rPr lang="pl-PL"/>
              <a:t> (jedna vrsta podataka za jedno hom. podr.)</a:t>
            </a:r>
            <a:endParaRPr lang="en-US"/>
          </a:p>
          <a:p>
            <a:r>
              <a:rPr lang="pl-PL"/>
              <a:t>		</a:t>
            </a:r>
            <a:r>
              <a:rPr lang="pl-PL" b="1" i="1">
                <a:solidFill>
                  <a:srgbClr val="FF3300"/>
                </a:solidFill>
              </a:rPr>
              <a:t>Kolektivni</a:t>
            </a:r>
            <a:r>
              <a:rPr lang="pl-PL"/>
              <a:t> (više vrsta podataka za jedno hom. pod.)</a:t>
            </a:r>
            <a:endParaRPr lang="en-US"/>
          </a:p>
          <a:p>
            <a:r>
              <a:rPr lang="en-US" i="1"/>
              <a:t>		</a:t>
            </a:r>
            <a:r>
              <a:rPr lang="pl-PL" b="1" i="1">
                <a:solidFill>
                  <a:srgbClr val="FF3300"/>
                </a:solidFill>
              </a:rPr>
              <a:t>Sinoptičke</a:t>
            </a:r>
            <a:r>
              <a:rPr lang="pl-PL"/>
              <a:t> (dijagram sa različitim podacima za više </a:t>
            </a:r>
            <a:r>
              <a:rPr lang="en-US"/>
              <a:t>			</a:t>
            </a:r>
            <a:r>
              <a:rPr lang="pl-PL"/>
              <a:t>homogenih područja), sinoptički parcijalni, sin. kolekt.</a:t>
            </a:r>
            <a:endParaRPr lang="en-US"/>
          </a:p>
          <a:p>
            <a:endParaRPr lang="en-US" b="1" i="1" u="sng"/>
          </a:p>
          <a:p>
            <a:r>
              <a:rPr lang="en-US" b="1" i="1"/>
              <a:t>	</a:t>
            </a:r>
            <a:r>
              <a:rPr lang="pl-PL" b="1" i="1" u="sng"/>
              <a:t>Prema obliku</a:t>
            </a:r>
            <a:r>
              <a:rPr lang="pl-PL"/>
              <a:t> razlikujemo:</a:t>
            </a:r>
            <a:endParaRPr lang="en-US"/>
          </a:p>
          <a:p>
            <a:r>
              <a:rPr lang="en-US"/>
              <a:t>		</a:t>
            </a:r>
            <a:r>
              <a:rPr lang="pl-PL" i="1"/>
              <a:t>1S dijagrame</a:t>
            </a:r>
            <a:endParaRPr lang="en-US"/>
          </a:p>
          <a:p>
            <a:r>
              <a:rPr lang="pl-PL" i="1"/>
              <a:t> </a:t>
            </a:r>
            <a:r>
              <a:rPr lang="en-US" i="1"/>
              <a:t>		</a:t>
            </a:r>
            <a:r>
              <a:rPr lang="pl-PL" i="1"/>
              <a:t>2S dijagrame</a:t>
            </a:r>
            <a:endParaRPr lang="en-US"/>
          </a:p>
          <a:p>
            <a:r>
              <a:rPr lang="da-DK" i="1"/>
              <a:t>		</a:t>
            </a:r>
            <a:r>
              <a:rPr lang="da-DK" sz="2400" i="1">
                <a:latin typeface="Symbol" pitchFamily="18" charset="2"/>
              </a:rPr>
              <a:t>p</a:t>
            </a:r>
            <a:r>
              <a:rPr lang="da-DK" i="1"/>
              <a:t> dijagrame</a:t>
            </a:r>
            <a:endParaRPr lang="en-US"/>
          </a:p>
          <a:p>
            <a:endParaRPr lang="da-DK"/>
          </a:p>
          <a:p>
            <a:r>
              <a:rPr lang="da-DK"/>
              <a:t>Faze izrade konturnog dijagrama:</a:t>
            </a:r>
            <a:endParaRPr lang="en-US"/>
          </a:p>
          <a:p>
            <a:r>
              <a:rPr lang="es-ES_tradnl"/>
              <a:t>1) Formiranje klasa gustina</a:t>
            </a:r>
            <a:endParaRPr lang="en-US"/>
          </a:p>
          <a:p>
            <a:r>
              <a:rPr lang="es-ES_tradnl"/>
              <a:t>2) Izbrojavanje klasa gustina (upisivanje u centar elipsi), pogušćavanje</a:t>
            </a:r>
            <a:endParaRPr lang="en-US"/>
          </a:p>
          <a:p>
            <a:r>
              <a:rPr lang="es-ES_tradnl"/>
              <a:t>3) Izvlačenje izolinija - interpolacija</a:t>
            </a:r>
            <a:endParaRPr lang="en-US"/>
          </a:p>
          <a:p>
            <a:r>
              <a:rPr lang="es-ES_tradnl"/>
              <a:t>4) Oprema dijagrama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2278063" y="815975"/>
            <a:ext cx="4468812" cy="4492625"/>
            <a:chOff x="1401" y="533"/>
            <a:chExt cx="2815" cy="2830"/>
          </a:xfrm>
        </p:grpSpPr>
        <p:grpSp>
          <p:nvGrpSpPr>
            <p:cNvPr id="2" name="Group 39"/>
            <p:cNvGrpSpPr/>
            <p:nvPr/>
          </p:nvGrpSpPr>
          <p:grpSpPr>
            <a:xfrm>
              <a:off x="1413" y="543"/>
              <a:ext cx="2790" cy="2809"/>
              <a:chOff x="2357422" y="1214422"/>
              <a:chExt cx="4429156" cy="4429156"/>
            </a:xfrm>
            <a:solidFill>
              <a:schemeClr val="bg1">
                <a:lumMod val="95000"/>
                <a:alpha val="37000"/>
              </a:schemeClr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2357422" y="1214422"/>
                <a:ext cx="4429156" cy="44291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grpSp>
            <p:nvGrpSpPr>
              <p:cNvPr id="3" name="Group 1"/>
              <p:cNvGrpSpPr/>
              <p:nvPr/>
            </p:nvGrpSpPr>
            <p:grpSpPr>
              <a:xfrm>
                <a:off x="2757488" y="1285860"/>
                <a:ext cx="3600462" cy="3929090"/>
                <a:chOff x="6500826" y="1730339"/>
                <a:chExt cx="3600462" cy="3929090"/>
              </a:xfrm>
              <a:grpFill/>
            </p:grpSpPr>
            <p:sp>
              <p:nvSpPr>
                <p:cNvPr id="43" name="Oval 2"/>
                <p:cNvSpPr/>
                <p:nvPr/>
              </p:nvSpPr>
              <p:spPr>
                <a:xfrm>
                  <a:off x="6500826" y="2071678"/>
                  <a:ext cx="3600462" cy="3587751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5" name="Group 31"/>
                <p:cNvGrpSpPr/>
                <p:nvPr/>
              </p:nvGrpSpPr>
              <p:grpSpPr>
                <a:xfrm>
                  <a:off x="8186750" y="1730339"/>
                  <a:ext cx="228601" cy="341338"/>
                  <a:chOff x="4371974" y="679421"/>
                  <a:chExt cx="228601" cy="341338"/>
                </a:xfrm>
                <a:grpFill/>
              </p:grpSpPr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4371974" y="679421"/>
                    <a:ext cx="228601" cy="214314"/>
                  </a:xfrm>
                  <a:prstGeom prst="triangle">
                    <a:avLst/>
                  </a:prstGeom>
                  <a:grpFill/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cxnSp>
                <p:nvCxnSpPr>
                  <p:cNvPr id="46" name="Straight Connector 5"/>
                  <p:cNvCxnSpPr>
                    <a:stCxn id="45" idx="3"/>
                  </p:cNvCxnSpPr>
                  <p:nvPr/>
                </p:nvCxnSpPr>
                <p:spPr>
                  <a:xfrm rot="16200000" flipH="1">
                    <a:off x="4422766" y="957244"/>
                    <a:ext cx="127025" cy="6"/>
                  </a:xfrm>
                  <a:prstGeom prst="line">
                    <a:avLst/>
                  </a:prstGeom>
                  <a:grpFill/>
                  <a:ln w="158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0" name="Isosceles Triangle 49"/>
            <p:cNvSpPr>
              <a:spLocks noChangeArrowheads="1"/>
            </p:cNvSpPr>
            <p:nvPr/>
          </p:nvSpPr>
          <p:spPr bwMode="auto">
            <a:xfrm rot="5400000">
              <a:off x="1397" y="560"/>
              <a:ext cx="392" cy="360"/>
            </a:xfrm>
            <a:prstGeom prst="triangle">
              <a:avLst>
                <a:gd name="adj" fmla="val 333"/>
              </a:avLst>
            </a:prstGeom>
            <a:solidFill>
              <a:srgbClr val="D9D9D9"/>
            </a:solidFill>
            <a:ln w="25400" algn="ctr">
              <a:solidFill>
                <a:srgbClr val="BFBFB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712" y="1939"/>
              <a:ext cx="180" cy="1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04" y="1935"/>
              <a:ext cx="194" cy="1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897" name="Picture 9" descr="pol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275" y="1233488"/>
            <a:ext cx="3414713" cy="1900237"/>
          </a:xfrm>
          <a:prstGeom prst="rect">
            <a:avLst/>
          </a:prstGeo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187450" y="5445125"/>
            <a:ext cx="73453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 oleatu se polarnom mre</a:t>
            </a:r>
            <a:r>
              <a:rPr lang="sr-Latn-C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žom nanesu polovi ravni svih očitanih vrednosti sa karte, zatim se oleata postavlja na Dimitrijevićevu brojačku mrežu.</a:t>
            </a: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9" name="Picture 65" descr="m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571750" y="1144588"/>
            <a:ext cx="3810000" cy="381000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219" name="Group 75"/>
          <p:cNvGrpSpPr>
            <a:grpSpLocks/>
          </p:cNvGrpSpPr>
          <p:nvPr/>
        </p:nvGrpSpPr>
        <p:grpSpPr bwMode="auto">
          <a:xfrm>
            <a:off x="2278063" y="815975"/>
            <a:ext cx="4468812" cy="4492625"/>
            <a:chOff x="1429" y="515"/>
            <a:chExt cx="2815" cy="2830"/>
          </a:xfrm>
        </p:grpSpPr>
        <p:grpSp>
          <p:nvGrpSpPr>
            <p:cNvPr id="6217" name="Group 73"/>
            <p:cNvGrpSpPr>
              <a:grpSpLocks/>
            </p:cNvGrpSpPr>
            <p:nvPr/>
          </p:nvGrpSpPr>
          <p:grpSpPr bwMode="auto">
            <a:xfrm>
              <a:off x="1429" y="515"/>
              <a:ext cx="2815" cy="2830"/>
              <a:chOff x="1401" y="533"/>
              <a:chExt cx="2815" cy="2830"/>
            </a:xfrm>
          </p:grpSpPr>
          <p:grpSp>
            <p:nvGrpSpPr>
              <p:cNvPr id="2" name="Group 39"/>
              <p:cNvGrpSpPr/>
              <p:nvPr/>
            </p:nvGrpSpPr>
            <p:grpSpPr>
              <a:xfrm>
                <a:off x="1413" y="543"/>
                <a:ext cx="2790" cy="2809"/>
                <a:chOff x="2357422" y="1214422"/>
                <a:chExt cx="4429156" cy="4429156"/>
              </a:xfrm>
              <a:solidFill>
                <a:schemeClr val="bg1">
                  <a:lumMod val="95000"/>
                  <a:alpha val="37000"/>
                </a:schemeClr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357422" y="1214422"/>
                  <a:ext cx="4429156" cy="442915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grpSp>
              <p:nvGrpSpPr>
                <p:cNvPr id="3" name="Group 1"/>
                <p:cNvGrpSpPr/>
                <p:nvPr/>
              </p:nvGrpSpPr>
              <p:grpSpPr>
                <a:xfrm>
                  <a:off x="2757488" y="1285860"/>
                  <a:ext cx="3600462" cy="3929090"/>
                  <a:chOff x="6500826" y="1730339"/>
                  <a:chExt cx="3600462" cy="3929090"/>
                </a:xfrm>
                <a:grpFill/>
              </p:grpSpPr>
              <p:sp>
                <p:nvSpPr>
                  <p:cNvPr id="43" name="Oval 2"/>
                  <p:cNvSpPr/>
                  <p:nvPr/>
                </p:nvSpPr>
                <p:spPr>
                  <a:xfrm>
                    <a:off x="6500826" y="2071678"/>
                    <a:ext cx="3600462" cy="3587751"/>
                  </a:xfrm>
                  <a:prstGeom prst="ellipse">
                    <a:avLst/>
                  </a:prstGeom>
                  <a:grpFill/>
                  <a:ln w="2222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5" name="Group 31"/>
                  <p:cNvGrpSpPr/>
                  <p:nvPr/>
                </p:nvGrpSpPr>
                <p:grpSpPr>
                  <a:xfrm>
                    <a:off x="8186750" y="1730339"/>
                    <a:ext cx="228601" cy="341338"/>
                    <a:chOff x="4371974" y="679421"/>
                    <a:chExt cx="228601" cy="341338"/>
                  </a:xfrm>
                  <a:grpFill/>
                </p:grpSpPr>
                <p:sp>
                  <p:nvSpPr>
                    <p:cNvPr id="45" name="Isosceles Triangle 44"/>
                    <p:cNvSpPr/>
                    <p:nvPr/>
                  </p:nvSpPr>
                  <p:spPr>
                    <a:xfrm>
                      <a:off x="4371974" y="679421"/>
                      <a:ext cx="228601" cy="214314"/>
                    </a:xfrm>
                    <a:prstGeom prst="triangl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cxnSp>
                  <p:nvCxnSpPr>
                    <p:cNvPr id="46" name="Straight Connector 5"/>
                    <p:cNvCxnSpPr>
                      <a:stCxn id="45" idx="3"/>
                    </p:cNvCxnSpPr>
                    <p:nvPr/>
                  </p:nvCxnSpPr>
                  <p:spPr>
                    <a:xfrm rot="16200000" flipH="1">
                      <a:off x="4422766" y="957244"/>
                      <a:ext cx="127025" cy="6"/>
                    </a:xfrm>
                    <a:prstGeom prst="line">
                      <a:avLst/>
                    </a:prstGeom>
                    <a:grpFill/>
                    <a:ln w="1587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50" name="Isosceles Triangle 49"/>
              <p:cNvSpPr>
                <a:spLocks noChangeArrowheads="1"/>
              </p:cNvSpPr>
              <p:nvPr/>
            </p:nvSpPr>
            <p:spPr bwMode="auto">
              <a:xfrm rot="5400000">
                <a:off x="1397" y="560"/>
                <a:ext cx="392" cy="360"/>
              </a:xfrm>
              <a:prstGeom prst="triangle">
                <a:avLst>
                  <a:gd name="adj" fmla="val 333"/>
                </a:avLst>
              </a:prstGeom>
              <a:solidFill>
                <a:srgbClr val="D9D9D9"/>
              </a:solidFill>
              <a:ln w="25400" algn="ctr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2712" y="1939"/>
                <a:ext cx="180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2704" y="1935"/>
                <a:ext cx="194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18" name="Picture 74" descr="polov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0" y="778"/>
              <a:ext cx="2151" cy="1197"/>
            </a:xfrm>
            <a:prstGeom prst="rect">
              <a:avLst/>
            </a:prstGeom>
            <a:noFill/>
          </p:spPr>
        </p:pic>
      </p:grpSp>
      <p:sp>
        <p:nvSpPr>
          <p:cNvPr id="6221" name="Oval 77"/>
          <p:cNvSpPr>
            <a:spLocks noChangeArrowheads="1"/>
          </p:cNvSpPr>
          <p:nvPr/>
        </p:nvSpPr>
        <p:spPr bwMode="auto">
          <a:xfrm rot="667334">
            <a:off x="3328988" y="2492375"/>
            <a:ext cx="306387" cy="4032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3563938" y="19161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Maksimum tačaka u jednoj elipsi (1 elipsa = 1% kruga)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 flipH="1" flipV="1">
            <a:off x="3609975" y="2814638"/>
            <a:ext cx="241300" cy="398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3665538" y="3163888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tačaka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2051050" y="551656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>
                <a:effectLst>
                  <a:outerShdw blurRad="38100" dist="38100" dir="2700000" algn="tl">
                    <a:srgbClr val="C0C0C0"/>
                  </a:outerShdw>
                </a:effectLst>
              </a:rPr>
              <a:t>Očitavanje maksimuma koncetracije polova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7235825" y="476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Konturni dijagram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12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688</TotalTime>
  <Words>1411</Words>
  <Application>Microsoft Office PowerPoint</Application>
  <PresentationFormat>On-screen Show (4:3)</PresentationFormat>
  <Paragraphs>252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Dragana</dc:creator>
  <cp:lastModifiedBy>branislav</cp:lastModifiedBy>
  <cp:revision>54</cp:revision>
  <dcterms:created xsi:type="dcterms:W3CDTF">2008-10-31T18:43:09Z</dcterms:created>
  <dcterms:modified xsi:type="dcterms:W3CDTF">2020-11-27T08:08:58Z</dcterms:modified>
</cp:coreProperties>
</file>