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0" r:id="rId2"/>
    <p:sldId id="271" r:id="rId3"/>
    <p:sldId id="273" r:id="rId4"/>
    <p:sldId id="274" r:id="rId5"/>
    <p:sldId id="256" r:id="rId6"/>
    <p:sldId id="257" r:id="rId7"/>
    <p:sldId id="258" r:id="rId8"/>
    <p:sldId id="259" r:id="rId9"/>
    <p:sldId id="263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87" r:id="rId18"/>
    <p:sldId id="288" r:id="rId19"/>
    <p:sldId id="268" r:id="rId20"/>
    <p:sldId id="269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  <a:srgbClr val="C3D6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5" autoAdjust="0"/>
    <p:restoredTop sz="94624" autoAdjust="0"/>
  </p:normalViewPr>
  <p:slideViewPr>
    <p:cSldViewPr>
      <p:cViewPr>
        <p:scale>
          <a:sx n="100" d="100"/>
          <a:sy n="100" d="100"/>
        </p:scale>
        <p:origin x="-100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12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CB12-55D2-4CAB-BCE3-38158D691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CC1AF-2C1B-48FA-BD1D-86074F25B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D3119-370E-46A6-944A-431F19B73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545AB-A41E-4012-9DC4-259ABC6C3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2C7AC-0F7E-447B-AB81-A40B7249C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4ECC9-4B1E-4B88-AF57-348DCC62C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8EFA0-0BA7-491D-B904-62004C8EA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1ADD-E34A-4945-9EE2-88C022A47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725B4-AECC-4648-B311-46FEA3FB2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CBADF-635D-483F-A1C4-C4ECCCB90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8A25-4106-4F86-9C4F-47B392821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2F57889F-FB2C-43AD-AC0F-3729581B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6.jpeg"/><Relationship Id="rId7" Type="http://schemas.openxmlformats.org/officeDocument/2006/relationships/image" Target="../media/image2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6.jpeg"/><Relationship Id="rId7" Type="http://schemas.openxmlformats.org/officeDocument/2006/relationships/image" Target="../media/image2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1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27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27.pn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27.png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27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27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1614488"/>
            <a:ext cx="36068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1203325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68538" y="1179513"/>
            <a:ext cx="4468812" cy="4492625"/>
            <a:chOff x="1429" y="743"/>
            <a:chExt cx="2815" cy="2830"/>
          </a:xfrm>
        </p:grpSpPr>
        <p:grpSp>
          <p:nvGrpSpPr>
            <p:cNvPr id="3086" name="Group 5"/>
            <p:cNvGrpSpPr>
              <a:grpSpLocks/>
            </p:cNvGrpSpPr>
            <p:nvPr/>
          </p:nvGrpSpPr>
          <p:grpSpPr bwMode="auto">
            <a:xfrm>
              <a:off x="1429" y="743"/>
              <a:ext cx="2815" cy="2830"/>
              <a:chOff x="1429" y="505"/>
              <a:chExt cx="2815" cy="2830"/>
            </a:xfrm>
          </p:grpSpPr>
          <p:grpSp>
            <p:nvGrpSpPr>
              <p:cNvPr id="3088" name="Group 6"/>
              <p:cNvGrpSpPr>
                <a:grpSpLocks/>
              </p:cNvGrpSpPr>
              <p:nvPr/>
            </p:nvGrpSpPr>
            <p:grpSpPr bwMode="auto">
              <a:xfrm rot="4208942">
                <a:off x="1422" y="512"/>
                <a:ext cx="2830" cy="2815"/>
                <a:chOff x="1422" y="512"/>
                <a:chExt cx="2830" cy="2815"/>
              </a:xfrm>
            </p:grpSpPr>
            <p:grpSp>
              <p:nvGrpSpPr>
                <p:cNvPr id="3092" name="Group 7"/>
                <p:cNvGrpSpPr>
                  <a:grpSpLocks/>
                </p:cNvGrpSpPr>
                <p:nvPr/>
              </p:nvGrpSpPr>
              <p:grpSpPr bwMode="auto">
                <a:xfrm rot="-4208906">
                  <a:off x="1429" y="505"/>
                  <a:ext cx="2815" cy="2830"/>
                  <a:chOff x="1429" y="513"/>
                  <a:chExt cx="2815" cy="2830"/>
                </a:xfrm>
              </p:grpSpPr>
              <p:grpSp>
                <p:nvGrpSpPr>
                  <p:cNvPr id="3094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29" y="513"/>
                    <a:ext cx="2815" cy="2830"/>
                    <a:chOff x="1429" y="513"/>
                    <a:chExt cx="2815" cy="2830"/>
                  </a:xfrm>
                </p:grpSpPr>
                <p:grpSp>
                  <p:nvGrpSpPr>
                    <p:cNvPr id="3096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29" y="513"/>
                      <a:ext cx="2815" cy="2830"/>
                      <a:chOff x="1428" y="511"/>
                      <a:chExt cx="2815" cy="2830"/>
                    </a:xfrm>
                  </p:grpSpPr>
                  <p:grpSp>
                    <p:nvGrpSpPr>
                      <p:cNvPr id="8" name="Group 39"/>
                      <p:cNvGrpSpPr/>
                      <p:nvPr/>
                    </p:nvGrpSpPr>
                    <p:grpSpPr>
                      <a:xfrm>
                        <a:off x="1440" y="521"/>
                        <a:ext cx="2790" cy="2809"/>
                        <a:chOff x="2357422" y="1214422"/>
                        <a:chExt cx="4429156" cy="4429156"/>
                      </a:xfrm>
                      <a:solidFill>
                        <a:schemeClr val="bg1">
                          <a:lumMod val="95000"/>
                          <a:alpha val="37000"/>
                        </a:schemeClr>
                      </a:solidFill>
                    </p:grpSpPr>
                    <p:sp>
                      <p:nvSpPr>
                        <p:cNvPr id="42" name="Rectangle 41"/>
                        <p:cNvSpPr/>
                        <p:nvPr/>
                      </p:nvSpPr>
                      <p:spPr>
                        <a:xfrm>
                          <a:off x="2357422" y="1214422"/>
                          <a:ext cx="4429156" cy="4429156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9" name="Group 1"/>
                        <p:cNvGrpSpPr/>
                        <p:nvPr/>
                      </p:nvGrpSpPr>
                      <p:grpSpPr>
                        <a:xfrm>
                          <a:off x="2757488" y="1285860"/>
                          <a:ext cx="3600462" cy="3929090"/>
                          <a:chOff x="6500826" y="1730339"/>
                          <a:chExt cx="3600462" cy="3929090"/>
                        </a:xfrm>
                        <a:grpFill/>
                      </p:grpSpPr>
                      <p:sp>
                        <p:nvSpPr>
                          <p:cNvPr id="43" name="Oval 2"/>
                          <p:cNvSpPr/>
                          <p:nvPr/>
                        </p:nvSpPr>
                        <p:spPr>
                          <a:xfrm>
                            <a:off x="6500826" y="2071678"/>
                            <a:ext cx="3600462" cy="3587751"/>
                          </a:xfrm>
                          <a:prstGeom prst="ellipse">
                            <a:avLst/>
                          </a:prstGeom>
                          <a:grpFill/>
                          <a:ln w="22225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  <p:grpSp>
                        <p:nvGrpSpPr>
                          <p:cNvPr id="10" name="Group 31"/>
                          <p:cNvGrpSpPr/>
                          <p:nvPr/>
                        </p:nvGrpSpPr>
                        <p:grpSpPr>
                          <a:xfrm>
                            <a:off x="8186750" y="1730339"/>
                            <a:ext cx="228601" cy="341338"/>
                            <a:chOff x="4371974" y="679421"/>
                            <a:chExt cx="228601" cy="341338"/>
                          </a:xfrm>
                          <a:grpFill/>
                        </p:grpSpPr>
                        <p:sp>
                          <p:nvSpPr>
                            <p:cNvPr id="45" name="Isosceles Triangle 44"/>
                            <p:cNvSpPr/>
                            <p:nvPr/>
                          </p:nvSpPr>
                          <p:spPr>
                            <a:xfrm>
                              <a:off x="4371974" y="679421"/>
                              <a:ext cx="228601" cy="214314"/>
                            </a:xfrm>
                            <a:prstGeom prst="triangle">
                              <a:avLst/>
                            </a:prstGeom>
                            <a:grpFill/>
                            <a:ln w="15875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46" name="Straight Connector 5"/>
                            <p:cNvCxnSpPr>
                              <a:stCxn id="45" idx="3"/>
                            </p:cNvCxnSpPr>
                            <p:nvPr/>
                          </p:nvCxnSpPr>
                          <p:spPr>
                            <a:xfrm rot="16200000" flipH="1">
                              <a:off x="4422766" y="957244"/>
                              <a:ext cx="127025" cy="6"/>
                            </a:xfrm>
                            <a:prstGeom prst="line">
                              <a:avLst/>
                            </a:prstGeom>
                            <a:grpFill/>
                            <a:ln w="15875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sp>
                    <p:nvSpPr>
                      <p:cNvPr id="50" name="Isosceles Triangle 4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24" y="538"/>
                        <a:ext cx="392" cy="360"/>
                      </a:xfrm>
                      <a:prstGeom prst="triangle">
                        <a:avLst>
                          <a:gd name="adj" fmla="val 333"/>
                        </a:avLst>
                      </a:prstGeom>
                      <a:solidFill>
                        <a:srgbClr val="D9D9D9"/>
                      </a:solidFill>
                      <a:ln w="25400" algn="ctr">
                        <a:solidFill>
                          <a:srgbClr val="BFBFB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10800000" vert="eaVert" anchor="ctr"/>
                      <a:lstStyle/>
                      <a:p>
                        <a:pPr algn="ctr" eaLnBrk="1" hangingPunct="1">
                          <a:defRPr/>
                        </a:pPr>
                        <a:endParaRPr lang="en-US">
                          <a:solidFill>
                            <a:schemeClr val="lt1"/>
                          </a:solidFill>
                          <a:latin typeface="+mn-lt"/>
                        </a:endParaRPr>
                      </a:p>
                    </p:txBody>
                  </p:sp>
                </p:grp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2740" y="1919"/>
                      <a:ext cx="180" cy="1"/>
                    </a:xfrm>
                    <a:prstGeom prst="line">
                      <a:avLst/>
                    </a:prstGeom>
                    <a:ln w="158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8" name="Straight Connector 6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829" y="1818"/>
                      <a:ext cx="1" cy="194"/>
                    </a:xfrm>
                    <a:prstGeom prst="line">
                      <a:avLst/>
                    </a:prstGeom>
                    <a:noFill/>
                    <a:ln w="15875" algn="ctr">
                      <a:solidFill>
                        <a:srgbClr val="0070C0"/>
                      </a:solidFill>
                      <a:round/>
                      <a:headEnd/>
                      <a:tailEnd/>
                    </a:ln>
                  </p:spPr>
                </p:cxnSp>
              </p:grpSp>
              <p:pic>
                <p:nvPicPr>
                  <p:cNvPr id="3095" name="Picture 14" descr="340sa6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755" y="1401"/>
                    <a:ext cx="2144" cy="9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09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348" y="1920"/>
                  <a:ext cx="6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089" name="Picture 16" descr="Epp3406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12" y="567"/>
                <a:ext cx="784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0" name="Picture 17" descr="ni5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72" y="775"/>
                <a:ext cx="5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1" name="Line 18"/>
              <p:cNvSpPr>
                <a:spLocks noChangeShapeType="1"/>
              </p:cNvSpPr>
              <p:nvPr/>
            </p:nvSpPr>
            <p:spPr bwMode="auto">
              <a:xfrm rot="21420000" flipV="1">
                <a:off x="3700" y="1154"/>
                <a:ext cx="40" cy="3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087" name="Picture 19" descr="Ep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67" y="1677"/>
              <a:ext cx="13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5883275" y="2022475"/>
            <a:ext cx="749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FF"/>
                </a:solidFill>
              </a:rPr>
              <a:t>50</a:t>
            </a:r>
            <a:r>
              <a:rPr lang="en-US" sz="1000">
                <a:solidFill>
                  <a:srgbClr val="0000FF"/>
                </a:solidFill>
                <a:sym typeface="Symbol" pitchFamily="18" charset="2"/>
              </a:rPr>
              <a:t></a:t>
            </a:r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4489450" y="3413125"/>
            <a:ext cx="1782763" cy="12700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5735638" y="3221038"/>
            <a:ext cx="273050" cy="239712"/>
            <a:chOff x="3613" y="2029"/>
            <a:chExt cx="172" cy="151"/>
          </a:xfrm>
        </p:grpSpPr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3613" y="2138"/>
              <a:ext cx="39" cy="4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3085" name="Picture 24" descr="ep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61" y="2029"/>
              <a:ext cx="124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7099300" y="4819650"/>
            <a:ext cx="163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</a:t>
            </a:r>
            <a:r>
              <a:rPr lang="en-US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 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50/</a:t>
            </a: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1331913" y="5949950"/>
            <a:ext cx="720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Posredno utvrđivanje padnog ugla lineare (prividan pad) koja leži u planari sa poznatim ep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120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Vežba</a:t>
            </a: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6372225" y="476250"/>
            <a:ext cx="2627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r-Latn-C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grupa zadataka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0" grpId="0"/>
      <p:bldP spid="563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1236663"/>
            <a:ext cx="36068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219700" y="5949950"/>
            <a:ext cx="345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Ugao izme</a:t>
            </a: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đu lineare i planare</a:t>
            </a:r>
            <a:endParaRPr lang="en-US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78063" y="808038"/>
            <a:ext cx="4468812" cy="4492625"/>
            <a:chOff x="1435" y="509"/>
            <a:chExt cx="2815" cy="2830"/>
          </a:xfrm>
        </p:grpSpPr>
        <p:grpSp>
          <p:nvGrpSpPr>
            <p:cNvPr id="12305" name="Group 6"/>
            <p:cNvGrpSpPr>
              <a:grpSpLocks/>
            </p:cNvGrpSpPr>
            <p:nvPr/>
          </p:nvGrpSpPr>
          <p:grpSpPr bwMode="auto">
            <a:xfrm>
              <a:off x="1435" y="509"/>
              <a:ext cx="2815" cy="2830"/>
              <a:chOff x="1435" y="509"/>
              <a:chExt cx="2815" cy="2830"/>
            </a:xfrm>
          </p:grpSpPr>
          <p:grpSp>
            <p:nvGrpSpPr>
              <p:cNvPr id="12308" name="Group 7"/>
              <p:cNvGrpSpPr>
                <a:grpSpLocks/>
              </p:cNvGrpSpPr>
              <p:nvPr/>
            </p:nvGrpSpPr>
            <p:grpSpPr bwMode="auto">
              <a:xfrm>
                <a:off x="1435" y="509"/>
                <a:ext cx="2815" cy="2830"/>
                <a:chOff x="1429" y="512"/>
                <a:chExt cx="2815" cy="2830"/>
              </a:xfrm>
            </p:grpSpPr>
            <p:grpSp>
              <p:nvGrpSpPr>
                <p:cNvPr id="12312" name="Group 8"/>
                <p:cNvGrpSpPr>
                  <a:grpSpLocks/>
                </p:cNvGrpSpPr>
                <p:nvPr/>
              </p:nvGrpSpPr>
              <p:grpSpPr bwMode="auto">
                <a:xfrm>
                  <a:off x="1429" y="512"/>
                  <a:ext cx="2815" cy="2830"/>
                  <a:chOff x="1428" y="511"/>
                  <a:chExt cx="2815" cy="2830"/>
                </a:xfrm>
              </p:grpSpPr>
              <p:grpSp>
                <p:nvGrpSpPr>
                  <p:cNvPr id="12314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428" y="511"/>
                    <a:ext cx="2815" cy="2830"/>
                    <a:chOff x="1428" y="511"/>
                    <a:chExt cx="2815" cy="2830"/>
                  </a:xfrm>
                </p:grpSpPr>
                <p:grpSp>
                  <p:nvGrpSpPr>
                    <p:cNvPr id="15" name="Group 39"/>
                    <p:cNvGrpSpPr/>
                    <p:nvPr/>
                  </p:nvGrpSpPr>
                  <p:grpSpPr>
                    <a:xfrm>
                      <a:off x="1440" y="521"/>
                      <a:ext cx="2790" cy="2809"/>
                      <a:chOff x="2357422" y="1214422"/>
                      <a:chExt cx="4429156" cy="4429156"/>
                    </a:xfrm>
                    <a:solidFill>
                      <a:schemeClr val="bg1">
                        <a:lumMod val="95000"/>
                        <a:alpha val="37000"/>
                      </a:schemeClr>
                    </a:solidFill>
                  </p:grpSpPr>
                  <p:sp>
                    <p:nvSpPr>
                      <p:cNvPr id="42" name="Rectangle 41"/>
                      <p:cNvSpPr/>
                      <p:nvPr/>
                    </p:nvSpPr>
                    <p:spPr>
                      <a:xfrm>
                        <a:off x="2357422" y="1214422"/>
                        <a:ext cx="4429156" cy="4429156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16" name="Group 1"/>
                      <p:cNvGrpSpPr/>
                      <p:nvPr/>
                    </p:nvGrpSpPr>
                    <p:grpSpPr>
                      <a:xfrm>
                        <a:off x="2757488" y="1285860"/>
                        <a:ext cx="3600462" cy="3929090"/>
                        <a:chOff x="6500826" y="1730339"/>
                        <a:chExt cx="3600462" cy="3929090"/>
                      </a:xfrm>
                      <a:grpFill/>
                    </p:grpSpPr>
                    <p:sp>
                      <p:nvSpPr>
                        <p:cNvPr id="43" name="Oval 2"/>
                        <p:cNvSpPr/>
                        <p:nvPr/>
                      </p:nvSpPr>
                      <p:spPr>
                        <a:xfrm>
                          <a:off x="6500826" y="2071678"/>
                          <a:ext cx="3600462" cy="3587751"/>
                        </a:xfrm>
                        <a:prstGeom prst="ellipse">
                          <a:avLst/>
                        </a:prstGeom>
                        <a:grpFill/>
                        <a:ln w="22225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17" name="Group 31"/>
                        <p:cNvGrpSpPr/>
                        <p:nvPr/>
                      </p:nvGrpSpPr>
                      <p:grpSpPr>
                        <a:xfrm>
                          <a:off x="8186750" y="1730339"/>
                          <a:ext cx="228601" cy="341338"/>
                          <a:chOff x="4371974" y="679421"/>
                          <a:chExt cx="228601" cy="341338"/>
                        </a:xfrm>
                        <a:grpFill/>
                      </p:grpSpPr>
                      <p:sp>
                        <p:nvSpPr>
                          <p:cNvPr id="45" name="Isosceles Triangle 44"/>
                          <p:cNvSpPr/>
                          <p:nvPr/>
                        </p:nvSpPr>
                        <p:spPr>
                          <a:xfrm>
                            <a:off x="4371974" y="679421"/>
                            <a:ext cx="228601" cy="214314"/>
                          </a:xfrm>
                          <a:prstGeom prst="triangle">
                            <a:avLst/>
                          </a:prstGeom>
                          <a:grpFill/>
                          <a:ln w="15875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  <p:cxnSp>
                        <p:nvCxnSpPr>
                          <p:cNvPr id="46" name="Straight Connector 5"/>
                          <p:cNvCxnSpPr>
                            <a:stCxn id="45" idx="3"/>
                          </p:cNvCxnSpPr>
                          <p:nvPr/>
                        </p:nvCxnSpPr>
                        <p:spPr>
                          <a:xfrm rot="16200000" flipH="1">
                            <a:off x="4422766" y="957244"/>
                            <a:ext cx="127025" cy="6"/>
                          </a:xfrm>
                          <a:prstGeom prst="line">
                            <a:avLst/>
                          </a:prstGeom>
                          <a:grpFill/>
                          <a:ln w="15875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sp>
                  <p:nvSpPr>
                    <p:cNvPr id="50" name="Isosceles Triangle 4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424" y="538"/>
                      <a:ext cx="392" cy="360"/>
                    </a:xfrm>
                    <a:prstGeom prst="triangle">
                      <a:avLst>
                        <a:gd name="adj" fmla="val 333"/>
                      </a:avLst>
                    </a:prstGeom>
                    <a:solidFill>
                      <a:srgbClr val="D9D9D9"/>
                    </a:solidFill>
                    <a:ln w="25400" algn="ctr">
                      <a:solidFill>
                        <a:srgbClr val="BFBFBF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vert="eaVert" anchor="ctr"/>
                    <a:lstStyle/>
                    <a:p>
                      <a:pPr algn="ctr" eaLnBrk="1" hangingPunct="1">
                        <a:defRPr/>
                      </a:pPr>
                      <a:endParaRPr lang="en-US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</p:grp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2739" y="1917"/>
                    <a:ext cx="180" cy="1"/>
                  </a:xfrm>
                  <a:prstGeom prst="line">
                    <a:avLst/>
                  </a:prstGeom>
                  <a:ln w="158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16200000" flipH="1">
                    <a:off x="2730" y="1912"/>
                    <a:ext cx="194" cy="1"/>
                  </a:xfrm>
                  <a:prstGeom prst="line">
                    <a:avLst/>
                  </a:prstGeom>
                  <a:ln w="158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2313" name="Picture 14" descr="EP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06" y="618"/>
                  <a:ext cx="500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309" name="Group 15"/>
              <p:cNvGrpSpPr>
                <a:grpSpLocks/>
              </p:cNvGrpSpPr>
              <p:nvPr/>
            </p:nvGrpSpPr>
            <p:grpSpPr bwMode="auto">
              <a:xfrm>
                <a:off x="1758" y="1525"/>
                <a:ext cx="2144" cy="826"/>
                <a:chOff x="1758" y="1525"/>
                <a:chExt cx="2144" cy="826"/>
              </a:xfrm>
            </p:grpSpPr>
            <p:pic>
              <p:nvPicPr>
                <p:cNvPr id="12310" name="Picture 16" descr="trasa planare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758" y="1525"/>
                  <a:ext cx="2144" cy="8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311" name="Picture 17" descr="EPP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990" y="2203"/>
                  <a:ext cx="118" cy="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3034" y="1630"/>
              <a:ext cx="39" cy="4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12307" name="Picture 19" descr="EP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10" y="1634"/>
              <a:ext cx="122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" name="Oval 74"/>
          <p:cNvSpPr/>
          <p:nvPr/>
        </p:nvSpPr>
        <p:spPr>
          <a:xfrm>
            <a:off x="4686300" y="3011488"/>
            <a:ext cx="61913" cy="68262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val 74"/>
          <p:cNvSpPr/>
          <p:nvPr/>
        </p:nvSpPr>
        <p:spPr>
          <a:xfrm>
            <a:off x="4468813" y="3013075"/>
            <a:ext cx="61912" cy="682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74"/>
          <p:cNvSpPr/>
          <p:nvPr/>
        </p:nvSpPr>
        <p:spPr>
          <a:xfrm>
            <a:off x="4243388" y="3016250"/>
            <a:ext cx="61912" cy="682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74"/>
          <p:cNvSpPr/>
          <p:nvPr/>
        </p:nvSpPr>
        <p:spPr>
          <a:xfrm>
            <a:off x="4019550" y="3016250"/>
            <a:ext cx="61913" cy="682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4"/>
          <p:cNvSpPr/>
          <p:nvPr/>
        </p:nvSpPr>
        <p:spPr>
          <a:xfrm>
            <a:off x="3800475" y="3016250"/>
            <a:ext cx="61913" cy="682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74"/>
          <p:cNvSpPr/>
          <p:nvPr/>
        </p:nvSpPr>
        <p:spPr>
          <a:xfrm>
            <a:off x="3595688" y="3016250"/>
            <a:ext cx="61912" cy="682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74"/>
          <p:cNvSpPr/>
          <p:nvPr/>
        </p:nvSpPr>
        <p:spPr>
          <a:xfrm>
            <a:off x="3387725" y="3009900"/>
            <a:ext cx="61913" cy="682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74"/>
          <p:cNvSpPr/>
          <p:nvPr/>
        </p:nvSpPr>
        <p:spPr>
          <a:xfrm>
            <a:off x="3197225" y="3016250"/>
            <a:ext cx="61913" cy="682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74"/>
          <p:cNvSpPr>
            <a:spLocks noChangeArrowheads="1"/>
          </p:cNvSpPr>
          <p:nvPr/>
        </p:nvSpPr>
        <p:spPr bwMode="auto">
          <a:xfrm>
            <a:off x="3001963" y="3022600"/>
            <a:ext cx="61912" cy="68263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0989" name="Picture 29" descr="P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3859391">
            <a:off x="3047206" y="2793207"/>
            <a:ext cx="14287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7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5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1236663"/>
            <a:ext cx="36068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59013" y="804863"/>
            <a:ext cx="4492625" cy="4468812"/>
            <a:chOff x="1424" y="508"/>
            <a:chExt cx="2830" cy="2815"/>
          </a:xfrm>
        </p:grpSpPr>
        <p:grpSp>
          <p:nvGrpSpPr>
            <p:cNvPr id="13320" name="Group 5"/>
            <p:cNvGrpSpPr>
              <a:grpSpLocks/>
            </p:cNvGrpSpPr>
            <p:nvPr/>
          </p:nvGrpSpPr>
          <p:grpSpPr bwMode="auto">
            <a:xfrm rot="-4207339">
              <a:off x="1431" y="501"/>
              <a:ext cx="2815" cy="2830"/>
              <a:chOff x="1435" y="509"/>
              <a:chExt cx="2815" cy="2830"/>
            </a:xfrm>
          </p:grpSpPr>
          <p:grpSp>
            <p:nvGrpSpPr>
              <p:cNvPr id="13323" name="Group 6"/>
              <p:cNvGrpSpPr>
                <a:grpSpLocks/>
              </p:cNvGrpSpPr>
              <p:nvPr/>
            </p:nvGrpSpPr>
            <p:grpSpPr bwMode="auto">
              <a:xfrm>
                <a:off x="1435" y="509"/>
                <a:ext cx="2815" cy="2830"/>
                <a:chOff x="1435" y="509"/>
                <a:chExt cx="2815" cy="2830"/>
              </a:xfrm>
            </p:grpSpPr>
            <p:grpSp>
              <p:nvGrpSpPr>
                <p:cNvPr id="13327" name="Group 7"/>
                <p:cNvGrpSpPr>
                  <a:grpSpLocks/>
                </p:cNvGrpSpPr>
                <p:nvPr/>
              </p:nvGrpSpPr>
              <p:grpSpPr bwMode="auto">
                <a:xfrm>
                  <a:off x="1435" y="509"/>
                  <a:ext cx="2815" cy="2830"/>
                  <a:chOff x="1429" y="512"/>
                  <a:chExt cx="2815" cy="2830"/>
                </a:xfrm>
              </p:grpSpPr>
              <p:grpSp>
                <p:nvGrpSpPr>
                  <p:cNvPr id="1333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29" y="512"/>
                    <a:ext cx="2815" cy="2830"/>
                    <a:chOff x="1428" y="511"/>
                    <a:chExt cx="2815" cy="2830"/>
                  </a:xfrm>
                </p:grpSpPr>
                <p:grpSp>
                  <p:nvGrpSpPr>
                    <p:cNvPr id="13333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28" y="511"/>
                      <a:ext cx="2815" cy="2830"/>
                      <a:chOff x="1428" y="511"/>
                      <a:chExt cx="2815" cy="2830"/>
                    </a:xfrm>
                  </p:grpSpPr>
                  <p:grpSp>
                    <p:nvGrpSpPr>
                      <p:cNvPr id="8" name="Group 39"/>
                      <p:cNvGrpSpPr/>
                      <p:nvPr/>
                    </p:nvGrpSpPr>
                    <p:grpSpPr>
                      <a:xfrm>
                        <a:off x="1440" y="521"/>
                        <a:ext cx="2790" cy="2809"/>
                        <a:chOff x="2357422" y="1214422"/>
                        <a:chExt cx="4429156" cy="4429156"/>
                      </a:xfrm>
                      <a:solidFill>
                        <a:schemeClr val="bg1">
                          <a:lumMod val="95000"/>
                          <a:alpha val="37000"/>
                        </a:schemeClr>
                      </a:solidFill>
                    </p:grpSpPr>
                    <p:sp>
                      <p:nvSpPr>
                        <p:cNvPr id="42" name="Rectangle 41"/>
                        <p:cNvSpPr/>
                        <p:nvPr/>
                      </p:nvSpPr>
                      <p:spPr>
                        <a:xfrm>
                          <a:off x="2357422" y="1214422"/>
                          <a:ext cx="4429156" cy="4429156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9" name="Group 1"/>
                        <p:cNvGrpSpPr/>
                        <p:nvPr/>
                      </p:nvGrpSpPr>
                      <p:grpSpPr>
                        <a:xfrm>
                          <a:off x="2757488" y="1285860"/>
                          <a:ext cx="3600462" cy="3929090"/>
                          <a:chOff x="6500826" y="1730339"/>
                          <a:chExt cx="3600462" cy="3929090"/>
                        </a:xfrm>
                        <a:grpFill/>
                      </p:grpSpPr>
                      <p:sp>
                        <p:nvSpPr>
                          <p:cNvPr id="43" name="Oval 2"/>
                          <p:cNvSpPr/>
                          <p:nvPr/>
                        </p:nvSpPr>
                        <p:spPr>
                          <a:xfrm>
                            <a:off x="6500826" y="2071678"/>
                            <a:ext cx="3600462" cy="3587751"/>
                          </a:xfrm>
                          <a:prstGeom prst="ellipse">
                            <a:avLst/>
                          </a:prstGeom>
                          <a:grpFill/>
                          <a:ln w="22225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  <p:grpSp>
                        <p:nvGrpSpPr>
                          <p:cNvPr id="10" name="Group 31"/>
                          <p:cNvGrpSpPr/>
                          <p:nvPr/>
                        </p:nvGrpSpPr>
                        <p:grpSpPr>
                          <a:xfrm>
                            <a:off x="8186750" y="1730339"/>
                            <a:ext cx="228601" cy="341338"/>
                            <a:chOff x="4371974" y="679421"/>
                            <a:chExt cx="228601" cy="341338"/>
                          </a:xfrm>
                          <a:grpFill/>
                        </p:grpSpPr>
                        <p:sp>
                          <p:nvSpPr>
                            <p:cNvPr id="45" name="Isosceles Triangle 44"/>
                            <p:cNvSpPr/>
                            <p:nvPr/>
                          </p:nvSpPr>
                          <p:spPr>
                            <a:xfrm>
                              <a:off x="4371974" y="679421"/>
                              <a:ext cx="228601" cy="214314"/>
                            </a:xfrm>
                            <a:prstGeom prst="triangle">
                              <a:avLst/>
                            </a:prstGeom>
                            <a:grpFill/>
                            <a:ln w="15875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46" name="Straight Connector 5"/>
                            <p:cNvCxnSpPr>
                              <a:stCxn id="45" idx="3"/>
                            </p:cNvCxnSpPr>
                            <p:nvPr/>
                          </p:nvCxnSpPr>
                          <p:spPr>
                            <a:xfrm rot="16200000" flipH="1">
                              <a:off x="4422766" y="957244"/>
                              <a:ext cx="127025" cy="6"/>
                            </a:xfrm>
                            <a:prstGeom prst="line">
                              <a:avLst/>
                            </a:prstGeom>
                            <a:grpFill/>
                            <a:ln w="15875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sp>
                    <p:nvSpPr>
                      <p:cNvPr id="50" name="Isosceles Triangle 49"/>
                      <p:cNvSpPr/>
                      <p:nvPr/>
                    </p:nvSpPr>
                    <p:spPr>
                      <a:xfrm rot="5400000">
                        <a:off x="1424" y="538"/>
                        <a:ext cx="392" cy="360"/>
                      </a:xfrm>
                      <a:prstGeom prst="triangle">
                        <a:avLst>
                          <a:gd name="adj" fmla="val 335"/>
                        </a:avLst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</p:grp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2739" y="1917"/>
                      <a:ext cx="180" cy="1"/>
                    </a:xfrm>
                    <a:prstGeom prst="line">
                      <a:avLst/>
                    </a:prstGeom>
                    <a:ln w="158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16200000" flipH="1">
                      <a:off x="2732" y="1912"/>
                      <a:ext cx="194" cy="1"/>
                    </a:xfrm>
                    <a:prstGeom prst="line">
                      <a:avLst/>
                    </a:prstGeom>
                    <a:ln w="158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3332" name="Picture 14" descr="EP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606" y="618"/>
                    <a:ext cx="500" cy="2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3328" name="Group 15"/>
                <p:cNvGrpSpPr>
                  <a:grpSpLocks/>
                </p:cNvGrpSpPr>
                <p:nvPr/>
              </p:nvGrpSpPr>
              <p:grpSpPr bwMode="auto">
                <a:xfrm>
                  <a:off x="1758" y="1525"/>
                  <a:ext cx="2144" cy="826"/>
                  <a:chOff x="1758" y="1525"/>
                  <a:chExt cx="2144" cy="826"/>
                </a:xfrm>
              </p:grpSpPr>
              <p:pic>
                <p:nvPicPr>
                  <p:cNvPr id="13329" name="Picture 16" descr="trasa planare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758" y="1525"/>
                    <a:ext cx="2144" cy="8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330" name="Picture 17" descr="EPP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990" y="2203"/>
                    <a:ext cx="118" cy="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13324" name="Group 18"/>
              <p:cNvGrpSpPr>
                <a:grpSpLocks/>
              </p:cNvGrpSpPr>
              <p:nvPr/>
            </p:nvGrpSpPr>
            <p:grpSpPr bwMode="auto">
              <a:xfrm>
                <a:off x="3034" y="1630"/>
                <a:ext cx="198" cy="76"/>
                <a:chOff x="3034" y="1630"/>
                <a:chExt cx="198" cy="76"/>
              </a:xfrm>
            </p:grpSpPr>
            <p:sp>
              <p:nvSpPr>
                <p:cNvPr id="81" name="Oval 80"/>
                <p:cNvSpPr>
                  <a:spLocks noChangeArrowheads="1"/>
                </p:cNvSpPr>
                <p:nvPr/>
              </p:nvSpPr>
              <p:spPr bwMode="auto">
                <a:xfrm>
                  <a:off x="3035" y="1629"/>
                  <a:ext cx="39" cy="42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pic>
              <p:nvPicPr>
                <p:cNvPr id="13326" name="Picture 20" descr="EPL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110" y="1634"/>
                  <a:ext cx="122" cy="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3" name="Oval 52"/>
            <p:cNvSpPr/>
            <p:nvPr/>
          </p:nvSpPr>
          <p:spPr>
            <a:xfrm>
              <a:off x="1890" y="1900"/>
              <a:ext cx="39" cy="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13322" name="Picture 22" descr="P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4133254">
              <a:off x="1951" y="1903"/>
              <a:ext cx="91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007" name="Picture 23" descr="pomocna rav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06613">
            <a:off x="3609975" y="1454150"/>
            <a:ext cx="1798638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5219700" y="5949950"/>
            <a:ext cx="345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Ugao izme</a:t>
            </a: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đu lineare i planare</a:t>
            </a:r>
            <a:endParaRPr lang="en-US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7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88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3011" name="Picture 35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1236663"/>
            <a:ext cx="36068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73300" y="796925"/>
            <a:ext cx="4468813" cy="4492625"/>
            <a:chOff x="1431" y="501"/>
            <a:chExt cx="2815" cy="2830"/>
          </a:xfrm>
        </p:grpSpPr>
        <p:grpSp>
          <p:nvGrpSpPr>
            <p:cNvPr id="14345" name="Group 5"/>
            <p:cNvGrpSpPr>
              <a:grpSpLocks/>
            </p:cNvGrpSpPr>
            <p:nvPr/>
          </p:nvGrpSpPr>
          <p:grpSpPr bwMode="auto">
            <a:xfrm rot="5879761">
              <a:off x="1424" y="508"/>
              <a:ext cx="2830" cy="2815"/>
              <a:chOff x="1424" y="508"/>
              <a:chExt cx="2830" cy="2815"/>
            </a:xfrm>
          </p:grpSpPr>
          <p:grpSp>
            <p:nvGrpSpPr>
              <p:cNvPr id="14347" name="Group 6"/>
              <p:cNvGrpSpPr>
                <a:grpSpLocks/>
              </p:cNvGrpSpPr>
              <p:nvPr/>
            </p:nvGrpSpPr>
            <p:grpSpPr bwMode="auto">
              <a:xfrm rot="-4207339">
                <a:off x="1431" y="501"/>
                <a:ext cx="2815" cy="2830"/>
                <a:chOff x="1435" y="509"/>
                <a:chExt cx="2815" cy="2830"/>
              </a:xfrm>
            </p:grpSpPr>
            <p:grpSp>
              <p:nvGrpSpPr>
                <p:cNvPr id="14350" name="Group 7"/>
                <p:cNvGrpSpPr>
                  <a:grpSpLocks/>
                </p:cNvGrpSpPr>
                <p:nvPr/>
              </p:nvGrpSpPr>
              <p:grpSpPr bwMode="auto">
                <a:xfrm>
                  <a:off x="1435" y="509"/>
                  <a:ext cx="2815" cy="2830"/>
                  <a:chOff x="1435" y="509"/>
                  <a:chExt cx="2815" cy="2830"/>
                </a:xfrm>
              </p:grpSpPr>
              <p:grpSp>
                <p:nvGrpSpPr>
                  <p:cNvPr id="14354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5" y="509"/>
                    <a:ext cx="2815" cy="2830"/>
                    <a:chOff x="1429" y="512"/>
                    <a:chExt cx="2815" cy="2830"/>
                  </a:xfrm>
                </p:grpSpPr>
                <p:grpSp>
                  <p:nvGrpSpPr>
                    <p:cNvPr id="1435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29" y="512"/>
                      <a:ext cx="2815" cy="2830"/>
                      <a:chOff x="1428" y="511"/>
                      <a:chExt cx="2815" cy="2830"/>
                    </a:xfrm>
                  </p:grpSpPr>
                  <p:grpSp>
                    <p:nvGrpSpPr>
                      <p:cNvPr id="14360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8" y="511"/>
                        <a:ext cx="2815" cy="2830"/>
                        <a:chOff x="1428" y="511"/>
                        <a:chExt cx="2815" cy="2830"/>
                      </a:xfrm>
                    </p:grpSpPr>
                    <p:grpSp>
                      <p:nvGrpSpPr>
                        <p:cNvPr id="9" name="Group 39"/>
                        <p:cNvGrpSpPr/>
                        <p:nvPr/>
                      </p:nvGrpSpPr>
                      <p:grpSpPr>
                        <a:xfrm>
                          <a:off x="1440" y="521"/>
                          <a:ext cx="2790" cy="2809"/>
                          <a:chOff x="2357422" y="1214422"/>
                          <a:chExt cx="4429156" cy="4429156"/>
                        </a:xfrm>
                        <a:solidFill>
                          <a:schemeClr val="bg1">
                            <a:lumMod val="95000"/>
                            <a:alpha val="37000"/>
                          </a:schemeClr>
                        </a:solidFill>
                      </p:grpSpPr>
                      <p:sp>
                        <p:nvSpPr>
                          <p:cNvPr id="42" name="Rectangle 41"/>
                          <p:cNvSpPr/>
                          <p:nvPr/>
                        </p:nvSpPr>
                        <p:spPr>
                          <a:xfrm>
                            <a:off x="2357422" y="1214422"/>
                            <a:ext cx="4429156" cy="4429156"/>
                          </a:xfrm>
                          <a:prstGeom prst="rect">
                            <a:avLst/>
                          </a:prstGeom>
                          <a:grpFill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  <p:grpSp>
                        <p:nvGrpSpPr>
                          <p:cNvPr id="10" name="Group 1"/>
                          <p:cNvGrpSpPr/>
                          <p:nvPr/>
                        </p:nvGrpSpPr>
                        <p:grpSpPr>
                          <a:xfrm>
                            <a:off x="2757488" y="1285860"/>
                            <a:ext cx="3600462" cy="3929090"/>
                            <a:chOff x="6500826" y="1730339"/>
                            <a:chExt cx="3600462" cy="3929090"/>
                          </a:xfrm>
                          <a:grpFill/>
                        </p:grpSpPr>
                        <p:sp>
                          <p:nvSpPr>
                            <p:cNvPr id="43" name="Oval 2"/>
                            <p:cNvSpPr/>
                            <p:nvPr/>
                          </p:nvSpPr>
                          <p:spPr>
                            <a:xfrm>
                              <a:off x="6500826" y="2071678"/>
                              <a:ext cx="3600462" cy="3587751"/>
                            </a:xfrm>
                            <a:prstGeom prst="ellipse">
                              <a:avLst/>
                            </a:prstGeom>
                            <a:grpFill/>
                            <a:ln w="22225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11" name="Group 31"/>
                            <p:cNvGrpSpPr/>
                            <p:nvPr/>
                          </p:nvGrpSpPr>
                          <p:grpSpPr>
                            <a:xfrm>
                              <a:off x="8186750" y="1730339"/>
                              <a:ext cx="228601" cy="341338"/>
                              <a:chOff x="4371974" y="679421"/>
                              <a:chExt cx="228601" cy="341338"/>
                            </a:xfrm>
                            <a:grpFill/>
                          </p:grpSpPr>
                          <p:sp>
                            <p:nvSpPr>
                              <p:cNvPr id="45" name="Isosceles Triangle 44"/>
                              <p:cNvSpPr/>
                              <p:nvPr/>
                            </p:nvSpPr>
                            <p:spPr>
                              <a:xfrm>
                                <a:off x="4371974" y="679421"/>
                                <a:ext cx="228601" cy="214314"/>
                              </a:xfrm>
                              <a:prstGeom prst="triangle">
                                <a:avLst/>
                              </a:prstGeom>
                              <a:grpFill/>
                              <a:ln w="15875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cxnSp>
                            <p:nvCxnSpPr>
                              <p:cNvPr id="46" name="Straight Connector 5"/>
                              <p:cNvCxnSpPr>
                                <a:stCxn id="45" idx="3"/>
                              </p:cNvCxnSpPr>
                              <p:nvPr/>
                            </p:nvCxnSpPr>
                            <p:spPr>
                              <a:xfrm rot="16200000" flipH="1">
                                <a:off x="4422766" y="957244"/>
                                <a:ext cx="127025" cy="6"/>
                              </a:xfrm>
                              <a:prstGeom prst="line">
                                <a:avLst/>
                              </a:prstGeom>
                              <a:grpFill/>
                              <a:ln w="15875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</p:grpSp>
                    <p:sp>
                      <p:nvSpPr>
                        <p:cNvPr id="50" name="Isosceles Tri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>
                          <a:off x="1423" y="539"/>
                          <a:ext cx="392" cy="360"/>
                        </a:xfrm>
                        <a:prstGeom prst="triangle">
                          <a:avLst>
                            <a:gd name="adj" fmla="val 333"/>
                          </a:avLst>
                        </a:prstGeom>
                        <a:solidFill>
                          <a:srgbClr val="D9D9D9"/>
                        </a:solidFill>
                        <a:ln w="25400" algn="ctr">
                          <a:solidFill>
                            <a:srgbClr val="BFBFB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10800000" vert="eaVert"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>
                            <a:solidFill>
                              <a:schemeClr val="lt1"/>
                            </a:solidFill>
                            <a:latin typeface="+mn-lt"/>
                          </a:endParaRPr>
                        </a:p>
                      </p:txBody>
                    </p:sp>
                  </p:grpSp>
                  <p:cxnSp>
                    <p:nvCxnSpPr>
                      <p:cNvPr id="61" name="Straight Connector 60"/>
                      <p:cNvCxnSpPr/>
                      <p:nvPr/>
                    </p:nvCxnSpPr>
                    <p:spPr>
                      <a:xfrm>
                        <a:off x="2737" y="1918"/>
                        <a:ext cx="180" cy="1"/>
                      </a:xfrm>
                      <a:prstGeom prst="line">
                        <a:avLst/>
                      </a:prstGeom>
                      <a:ln w="158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Straight Connector 61"/>
                      <p:cNvCxnSpPr/>
                      <p:nvPr/>
                    </p:nvCxnSpPr>
                    <p:spPr>
                      <a:xfrm rot="16200000" flipH="1">
                        <a:off x="2731" y="1915"/>
                        <a:ext cx="194" cy="1"/>
                      </a:xfrm>
                      <a:prstGeom prst="line">
                        <a:avLst/>
                      </a:prstGeom>
                      <a:ln w="15875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14359" name="Picture 15" descr="EP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606" y="618"/>
                      <a:ext cx="500" cy="2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14355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758" y="1525"/>
                    <a:ext cx="2144" cy="826"/>
                    <a:chOff x="1758" y="1525"/>
                    <a:chExt cx="2144" cy="826"/>
                  </a:xfrm>
                </p:grpSpPr>
                <p:pic>
                  <p:nvPicPr>
                    <p:cNvPr id="14356" name="Picture 17" descr="trasa planar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758" y="1525"/>
                      <a:ext cx="2144" cy="82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357" name="Picture 18" descr="EPP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990" y="2203"/>
                      <a:ext cx="118" cy="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14351" name="Group 19"/>
                <p:cNvGrpSpPr>
                  <a:grpSpLocks/>
                </p:cNvGrpSpPr>
                <p:nvPr/>
              </p:nvGrpSpPr>
              <p:grpSpPr bwMode="auto">
                <a:xfrm>
                  <a:off x="3034" y="1630"/>
                  <a:ext cx="198" cy="76"/>
                  <a:chOff x="3034" y="1630"/>
                  <a:chExt cx="198" cy="76"/>
                </a:xfrm>
              </p:grpSpPr>
              <p:sp>
                <p:nvSpPr>
                  <p:cNvPr id="81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3034" y="1631"/>
                    <a:ext cx="39" cy="4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  <p:pic>
                <p:nvPicPr>
                  <p:cNvPr id="14353" name="Picture 21" descr="EPL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110" y="1634"/>
                    <a:ext cx="122" cy="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1890" y="1900"/>
                <a:ext cx="39" cy="42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  <p:pic>
            <p:nvPicPr>
              <p:cNvPr id="14349" name="Picture 23" descr="P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4133254">
                <a:off x="1951" y="1903"/>
                <a:ext cx="91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46" name="Picture 24" descr="pomocna rava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706613">
              <a:off x="2274" y="916"/>
              <a:ext cx="1133" cy="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33" name="Picture 25" descr="90minusF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0113" y="1589088"/>
            <a:ext cx="1757362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4" name="Picture 26" descr="F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97450" y="2813050"/>
            <a:ext cx="762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5219700" y="5949950"/>
            <a:ext cx="345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Ugao izme</a:t>
            </a: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đu lineare i planare</a:t>
            </a:r>
            <a:endParaRPr lang="en-US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7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7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700338" y="83661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Ugao između lineare i planare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00113" y="1322388"/>
            <a:ext cx="78486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sr-Latn-CS" sz="2000"/>
              <a:t>Postupak nalaženja uglova između lineare i planare.</a:t>
            </a:r>
          </a:p>
          <a:p>
            <a:pPr algn="ctr">
              <a:lnSpc>
                <a:spcPct val="130000"/>
              </a:lnSpc>
            </a:pPr>
            <a:endParaRPr lang="sr-Latn-CS" sz="2000"/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sr-Latn-CS" sz="2000"/>
              <a:t> na oleati linearu pretstaviti polom, a planaru trasom i polom ravni,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sr-Latn-CS" sz="2000"/>
              <a:t> oleatu rotirati oko centra sve dok se polovi lineare i planare ne nađu na istom meridijanu,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sr-Latn-CS" sz="2000"/>
              <a:t> ne menjajući položaj oleate po meridijanu iscrtati pomoćnu ravan isprekidanom linijom,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sr-Latn-CS" sz="2000"/>
              <a:t> odbrojati uglove između pola lineare i trase ravni u pomoćnoj ravni i izračunati drugi suplementan ugao kao njegovu dopunu do 180</a:t>
            </a:r>
            <a:r>
              <a:rPr lang="sr-Latn-CS" sz="2000" baseline="30000"/>
              <a:t>o</a:t>
            </a:r>
            <a:r>
              <a:rPr lang="sr-Latn-CS" sz="2000"/>
              <a:t>,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sr-Latn-CS" sz="2000"/>
              <a:t> vratiti oleatu u prvobitan položaj.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7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700338" y="83661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Ugao između dve planare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4213" y="1916113"/>
            <a:ext cx="80645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sr-Latn-CS" sz="2000"/>
              <a:t>Da bi izračunali uglove između dve planare, potrebno je konstruisati pomoćnu ravan koja će istovremeno biti upravna na obe planare. </a:t>
            </a:r>
          </a:p>
          <a:p>
            <a:pPr>
              <a:lnSpc>
                <a:spcPct val="130000"/>
              </a:lnSpc>
            </a:pPr>
            <a:endParaRPr lang="sr-Latn-CS" sz="2000"/>
          </a:p>
          <a:p>
            <a:pPr>
              <a:lnSpc>
                <a:spcPct val="130000"/>
              </a:lnSpc>
            </a:pPr>
            <a:r>
              <a:rPr lang="sr-Latn-CS" sz="2000"/>
              <a:t>To ujedno znači da će pol pomoćne ravni biti presečna linija ove dve planare. </a:t>
            </a:r>
          </a:p>
          <a:p>
            <a:pPr>
              <a:lnSpc>
                <a:spcPct val="130000"/>
              </a:lnSpc>
            </a:pPr>
            <a:endParaRPr lang="sr-Latn-CS" sz="2000"/>
          </a:p>
          <a:p>
            <a:pPr>
              <a:lnSpc>
                <a:spcPct val="130000"/>
              </a:lnSpc>
            </a:pPr>
            <a:r>
              <a:rPr lang="sr-Latn-CS" sz="2000"/>
              <a:t>Jedino u tom slučaju je moguće izmeriti pravi ugao koji zaklapaju dve ravni u prostoru. Ugao između planara se utvrđuje po odgovarajućem meridijanu od jedne do druge trase ravni.</a:t>
            </a:r>
            <a:r>
              <a:rPr lang="en-US" sz="2000"/>
              <a:t> </a:t>
            </a:r>
            <a:endParaRPr lang="sr-Latn-C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867400" y="60213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Ugao izme</a:t>
            </a: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đu </a:t>
            </a:r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dve planare</a:t>
            </a:r>
          </a:p>
        </p:txBody>
      </p:sp>
      <p:pic>
        <p:nvPicPr>
          <p:cNvPr id="17411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463" y="1244600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78063" y="803275"/>
            <a:ext cx="4468812" cy="4492625"/>
            <a:chOff x="1429" y="512"/>
            <a:chExt cx="2815" cy="2830"/>
          </a:xfrm>
        </p:grpSpPr>
        <p:grpSp>
          <p:nvGrpSpPr>
            <p:cNvPr id="17418" name="Group 6"/>
            <p:cNvGrpSpPr>
              <a:grpSpLocks/>
            </p:cNvGrpSpPr>
            <p:nvPr/>
          </p:nvGrpSpPr>
          <p:grpSpPr bwMode="auto">
            <a:xfrm>
              <a:off x="1429" y="512"/>
              <a:ext cx="2815" cy="2830"/>
              <a:chOff x="1429" y="512"/>
              <a:chExt cx="2815" cy="2830"/>
            </a:xfrm>
          </p:grpSpPr>
          <p:grpSp>
            <p:nvGrpSpPr>
              <p:cNvPr id="17422" name="Group 7"/>
              <p:cNvGrpSpPr>
                <a:grpSpLocks/>
              </p:cNvGrpSpPr>
              <p:nvPr/>
            </p:nvGrpSpPr>
            <p:grpSpPr bwMode="auto">
              <a:xfrm>
                <a:off x="1429" y="512"/>
                <a:ext cx="2815" cy="2830"/>
                <a:chOff x="1428" y="511"/>
                <a:chExt cx="2815" cy="2830"/>
              </a:xfrm>
            </p:grpSpPr>
            <p:grpSp>
              <p:nvGrpSpPr>
                <p:cNvPr id="5" name="Group 39"/>
                <p:cNvGrpSpPr/>
                <p:nvPr/>
              </p:nvGrpSpPr>
              <p:grpSpPr>
                <a:xfrm>
                  <a:off x="1440" y="521"/>
                  <a:ext cx="2790" cy="2809"/>
                  <a:chOff x="2357422" y="1214422"/>
                  <a:chExt cx="4429156" cy="4429156"/>
                </a:xfrm>
                <a:solidFill>
                  <a:schemeClr val="bg1">
                    <a:lumMod val="95000"/>
                    <a:alpha val="37000"/>
                  </a:schemeClr>
                </a:solidFill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2357422" y="1214422"/>
                    <a:ext cx="4429156" cy="442915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grpSp>
                <p:nvGrpSpPr>
                  <p:cNvPr id="6" name="Group 1"/>
                  <p:cNvGrpSpPr/>
                  <p:nvPr/>
                </p:nvGrpSpPr>
                <p:grpSpPr>
                  <a:xfrm>
                    <a:off x="2757488" y="1285860"/>
                    <a:ext cx="3600462" cy="3929090"/>
                    <a:chOff x="6500826" y="1730339"/>
                    <a:chExt cx="3600462" cy="3929090"/>
                  </a:xfrm>
                  <a:grpFill/>
                </p:grpSpPr>
                <p:sp>
                  <p:nvSpPr>
                    <p:cNvPr id="43" name="Oval 2"/>
                    <p:cNvSpPr/>
                    <p:nvPr/>
                  </p:nvSpPr>
                  <p:spPr>
                    <a:xfrm>
                      <a:off x="6500826" y="2071678"/>
                      <a:ext cx="3600462" cy="3587751"/>
                    </a:xfrm>
                    <a:prstGeom prst="ellipse">
                      <a:avLst/>
                    </a:prstGeom>
                    <a:grpFill/>
                    <a:ln w="222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7" name="Group 31"/>
                    <p:cNvGrpSpPr/>
                    <p:nvPr/>
                  </p:nvGrpSpPr>
                  <p:grpSpPr>
                    <a:xfrm>
                      <a:off x="8186750" y="1730339"/>
                      <a:ext cx="228601" cy="341338"/>
                      <a:chOff x="4371974" y="679421"/>
                      <a:chExt cx="228601" cy="341338"/>
                    </a:xfrm>
                    <a:grpFill/>
                  </p:grpSpPr>
                  <p:sp>
                    <p:nvSpPr>
                      <p:cNvPr id="45" name="Isosceles Triangle 44"/>
                      <p:cNvSpPr/>
                      <p:nvPr/>
                    </p:nvSpPr>
                    <p:spPr>
                      <a:xfrm>
                        <a:off x="4371974" y="679421"/>
                        <a:ext cx="228601" cy="214314"/>
                      </a:xfrm>
                      <a:prstGeom prst="triangle">
                        <a:avLst/>
                      </a:prstGeom>
                      <a:grpFill/>
                      <a:ln w="1587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  <p:cxnSp>
                    <p:nvCxnSpPr>
                      <p:cNvPr id="46" name="Straight Connector 5"/>
                      <p:cNvCxnSpPr>
                        <a:stCxn id="45" idx="3"/>
                      </p:cNvCxnSpPr>
                      <p:nvPr/>
                    </p:nvCxnSpPr>
                    <p:spPr>
                      <a:xfrm rot="16200000" flipH="1">
                        <a:off x="4422766" y="957244"/>
                        <a:ext cx="127025" cy="6"/>
                      </a:xfrm>
                      <a:prstGeom prst="line">
                        <a:avLst/>
                      </a:prstGeom>
                      <a:grpFill/>
                      <a:ln w="1587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50" name="Isosceles Triangle 49"/>
                <p:cNvSpPr>
                  <a:spLocks noChangeArrowheads="1"/>
                </p:cNvSpPr>
                <p:nvPr/>
              </p:nvSpPr>
              <p:spPr bwMode="auto">
                <a:xfrm rot="5400000">
                  <a:off x="1424" y="538"/>
                  <a:ext cx="392" cy="360"/>
                </a:xfrm>
                <a:prstGeom prst="triangle">
                  <a:avLst>
                    <a:gd name="adj" fmla="val 333"/>
                  </a:avLst>
                </a:prstGeom>
                <a:solidFill>
                  <a:srgbClr val="D9D9D9"/>
                </a:solidFill>
                <a:ln w="25400" algn="ctr">
                  <a:solidFill>
                    <a:srgbClr val="BFBFBF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17423" name="Picture 10" descr="trase planar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17" y="956"/>
                <a:ext cx="1760" cy="1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4" name="Picture 11" descr="E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15" y="571"/>
                <a:ext cx="680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5" name="Picture 12" descr="EPp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82" y="1433"/>
                <a:ext cx="182" cy="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6" name="Picture 13" descr="EPp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15" y="1433"/>
                <a:ext cx="181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27" name="AutoShape 14"/>
              <p:cNvSpPr>
                <a:spLocks noChangeArrowheads="1"/>
              </p:cNvSpPr>
              <p:nvPr/>
            </p:nvSpPr>
            <p:spPr bwMode="auto">
              <a:xfrm rot="10800000">
                <a:off x="2679" y="1034"/>
                <a:ext cx="45" cy="45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19" name="Group 15"/>
            <p:cNvGrpSpPr>
              <a:grpSpLocks/>
            </p:cNvGrpSpPr>
            <p:nvPr/>
          </p:nvGrpSpPr>
          <p:grpSpPr bwMode="auto">
            <a:xfrm>
              <a:off x="2740" y="1818"/>
              <a:ext cx="180" cy="194"/>
              <a:chOff x="2740" y="1818"/>
              <a:chExt cx="180" cy="194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2740" y="1919"/>
                <a:ext cx="180" cy="1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2733" y="1916"/>
                <a:ext cx="194" cy="1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712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3513" y="1252538"/>
            <a:ext cx="13112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4960938" y="3016250"/>
            <a:ext cx="61912" cy="66675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7124" name="Picture 20" descr="90stepenistrelic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4038" y="2833688"/>
            <a:ext cx="19002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7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463" y="1236663"/>
            <a:ext cx="36068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68538" y="784225"/>
            <a:ext cx="4492625" cy="4468813"/>
            <a:chOff x="1429" y="494"/>
            <a:chExt cx="2830" cy="2815"/>
          </a:xfrm>
        </p:grpSpPr>
        <p:grpSp>
          <p:nvGrpSpPr>
            <p:cNvPr id="18443" name="Group 6"/>
            <p:cNvGrpSpPr>
              <a:grpSpLocks/>
            </p:cNvGrpSpPr>
            <p:nvPr/>
          </p:nvGrpSpPr>
          <p:grpSpPr bwMode="auto">
            <a:xfrm>
              <a:off x="1429" y="494"/>
              <a:ext cx="2830" cy="2815"/>
              <a:chOff x="1428" y="504"/>
              <a:chExt cx="2830" cy="2815"/>
            </a:xfrm>
          </p:grpSpPr>
          <p:grpSp>
            <p:nvGrpSpPr>
              <p:cNvPr id="18447" name="Group 7"/>
              <p:cNvGrpSpPr>
                <a:grpSpLocks/>
              </p:cNvGrpSpPr>
              <p:nvPr/>
            </p:nvGrpSpPr>
            <p:grpSpPr bwMode="auto">
              <a:xfrm rot="-4869902">
                <a:off x="1435" y="497"/>
                <a:ext cx="2815" cy="2830"/>
                <a:chOff x="1429" y="512"/>
                <a:chExt cx="2815" cy="2830"/>
              </a:xfrm>
            </p:grpSpPr>
            <p:grpSp>
              <p:nvGrpSpPr>
                <p:cNvPr id="18450" name="Group 8"/>
                <p:cNvGrpSpPr>
                  <a:grpSpLocks/>
                </p:cNvGrpSpPr>
                <p:nvPr/>
              </p:nvGrpSpPr>
              <p:grpSpPr bwMode="auto">
                <a:xfrm>
                  <a:off x="1429" y="512"/>
                  <a:ext cx="2815" cy="2830"/>
                  <a:chOff x="1428" y="511"/>
                  <a:chExt cx="2815" cy="2830"/>
                </a:xfrm>
              </p:grpSpPr>
              <p:grpSp>
                <p:nvGrpSpPr>
                  <p:cNvPr id="6" name="Group 39"/>
                  <p:cNvGrpSpPr/>
                  <p:nvPr/>
                </p:nvGrpSpPr>
                <p:grpSpPr>
                  <a:xfrm>
                    <a:off x="1440" y="521"/>
                    <a:ext cx="2790" cy="2809"/>
                    <a:chOff x="2357422" y="1214422"/>
                    <a:chExt cx="4429156" cy="4429156"/>
                  </a:xfrm>
                  <a:solidFill>
                    <a:schemeClr val="bg1">
                      <a:lumMod val="95000"/>
                      <a:alpha val="37000"/>
                    </a:schemeClr>
                  </a:solidFill>
                </p:grpSpPr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2357422" y="1214422"/>
                      <a:ext cx="4429156" cy="4429156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7" name="Group 1"/>
                    <p:cNvGrpSpPr/>
                    <p:nvPr/>
                  </p:nvGrpSpPr>
                  <p:grpSpPr>
                    <a:xfrm>
                      <a:off x="2757488" y="1285860"/>
                      <a:ext cx="3600462" cy="3929090"/>
                      <a:chOff x="6500826" y="1730339"/>
                      <a:chExt cx="3600462" cy="3929090"/>
                    </a:xfrm>
                    <a:grpFill/>
                  </p:grpSpPr>
                  <p:sp>
                    <p:nvSpPr>
                      <p:cNvPr id="43" name="Oval 2"/>
                      <p:cNvSpPr/>
                      <p:nvPr/>
                    </p:nvSpPr>
                    <p:spPr>
                      <a:xfrm>
                        <a:off x="6500826" y="2071678"/>
                        <a:ext cx="3600462" cy="3587751"/>
                      </a:xfrm>
                      <a:prstGeom prst="ellipse">
                        <a:avLst/>
                      </a:prstGeom>
                      <a:grpFill/>
                      <a:ln w="2222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8" name="Group 31"/>
                      <p:cNvGrpSpPr/>
                      <p:nvPr/>
                    </p:nvGrpSpPr>
                    <p:grpSpPr>
                      <a:xfrm>
                        <a:off x="8186750" y="1730339"/>
                        <a:ext cx="228601" cy="341338"/>
                        <a:chOff x="4371974" y="679421"/>
                        <a:chExt cx="228601" cy="341338"/>
                      </a:xfrm>
                      <a:grpFill/>
                    </p:grpSpPr>
                    <p:sp>
                      <p:nvSpPr>
                        <p:cNvPr id="45" name="Isosceles Triangle 44"/>
                        <p:cNvSpPr/>
                        <p:nvPr/>
                      </p:nvSpPr>
                      <p:spPr>
                        <a:xfrm>
                          <a:off x="4371974" y="679421"/>
                          <a:ext cx="228601" cy="214314"/>
                        </a:xfrm>
                        <a:prstGeom prst="triangle">
                          <a:avLst/>
                        </a:prstGeom>
                        <a:grpFill/>
                        <a:ln w="15875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cxnSp>
                      <p:nvCxnSpPr>
                        <p:cNvPr id="46" name="Straight Connector 5"/>
                        <p:cNvCxnSpPr>
                          <a:stCxn id="45" idx="3"/>
                        </p:cNvCxnSpPr>
                        <p:nvPr/>
                      </p:nvCxnSpPr>
                      <p:spPr>
                        <a:xfrm rot="16200000" flipH="1">
                          <a:off x="4422766" y="957244"/>
                          <a:ext cx="127025" cy="6"/>
                        </a:xfrm>
                        <a:prstGeom prst="line">
                          <a:avLst/>
                        </a:prstGeom>
                        <a:grpFill/>
                        <a:ln w="15875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sp>
                <p:nvSpPr>
                  <p:cNvPr id="50" name="Isosceles Triangle 49"/>
                  <p:cNvSpPr/>
                  <p:nvPr/>
                </p:nvSpPr>
                <p:spPr>
                  <a:xfrm rot="5400000">
                    <a:off x="1424" y="538"/>
                    <a:ext cx="392" cy="360"/>
                  </a:xfrm>
                  <a:prstGeom prst="triangle">
                    <a:avLst>
                      <a:gd name="adj" fmla="val 335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</p:grpSp>
            <p:pic>
              <p:nvPicPr>
                <p:cNvPr id="18451" name="Picture 11" descr="trase planara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917" y="956"/>
                  <a:ext cx="1760" cy="1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52" name="Picture 12" descr="EP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515" y="571"/>
                  <a:ext cx="680" cy="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53" name="Picture 13" descr="EPp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882" y="1433"/>
                  <a:ext cx="182" cy="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54" name="Picture 14" descr="EPp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515" y="1433"/>
                  <a:ext cx="181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455" name="AutoShape 15"/>
                <p:cNvSpPr>
                  <a:spLocks noChangeArrowheads="1"/>
                </p:cNvSpPr>
                <p:nvPr/>
              </p:nvSpPr>
              <p:spPr bwMode="auto">
                <a:xfrm rot="10800000">
                  <a:off x="2679" y="1034"/>
                  <a:ext cx="45" cy="4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18448" name="Picture 1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03" y="792"/>
                <a:ext cx="826" cy="2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" name="Oval 80"/>
              <p:cNvSpPr>
                <a:spLocks noChangeArrowheads="1"/>
              </p:cNvSpPr>
              <p:nvPr/>
            </p:nvSpPr>
            <p:spPr bwMode="auto">
              <a:xfrm>
                <a:off x="3125" y="1900"/>
                <a:ext cx="39" cy="42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18444" name="Group 18"/>
            <p:cNvGrpSpPr>
              <a:grpSpLocks/>
            </p:cNvGrpSpPr>
            <p:nvPr/>
          </p:nvGrpSpPr>
          <p:grpSpPr bwMode="auto">
            <a:xfrm>
              <a:off x="2738" y="1824"/>
              <a:ext cx="180" cy="194"/>
              <a:chOff x="656" y="1933"/>
              <a:chExt cx="180" cy="194"/>
            </a:xfrm>
          </p:grpSpPr>
          <p:cxnSp>
            <p:nvCxnSpPr>
              <p:cNvPr id="18445" name="Straight Connector 60"/>
              <p:cNvCxnSpPr>
                <a:cxnSpLocks noChangeShapeType="1"/>
              </p:cNvCxnSpPr>
              <p:nvPr/>
            </p:nvCxnSpPr>
            <p:spPr bwMode="auto">
              <a:xfrm rot="534442">
                <a:off x="656" y="2033"/>
                <a:ext cx="180" cy="1"/>
              </a:xfrm>
              <a:prstGeom prst="line">
                <a:avLst/>
              </a:prstGeom>
              <a:noFill/>
              <a:ln w="15875" algn="ctr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8446" name="Straight Connector 61"/>
              <p:cNvCxnSpPr>
                <a:cxnSpLocks noChangeShapeType="1"/>
              </p:cNvCxnSpPr>
              <p:nvPr/>
            </p:nvCxnSpPr>
            <p:spPr bwMode="auto">
              <a:xfrm rot="16734442" flipH="1">
                <a:off x="650" y="2029"/>
                <a:ext cx="194" cy="1"/>
              </a:xfrm>
              <a:prstGeom prst="line">
                <a:avLst/>
              </a:prstGeom>
              <a:noFill/>
              <a:ln w="15875" algn="ctr">
                <a:solidFill>
                  <a:srgbClr val="0070C0"/>
                </a:solidFill>
                <a:round/>
                <a:headEnd/>
                <a:tailEnd/>
              </a:ln>
            </p:spPr>
          </p:cxnSp>
        </p:grpSp>
      </p:grpSp>
      <p:pic>
        <p:nvPicPr>
          <p:cNvPr id="48149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42820">
            <a:off x="4700588" y="1763713"/>
            <a:ext cx="13477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2"/>
          <p:cNvGrpSpPr>
            <a:grpSpLocks/>
          </p:cNvGrpSpPr>
          <p:nvPr/>
        </p:nvGrpSpPr>
        <p:grpSpPr bwMode="auto">
          <a:xfrm rot="21446982">
            <a:off x="4471988" y="1187450"/>
            <a:ext cx="1643062" cy="3636963"/>
            <a:chOff x="2869" y="789"/>
            <a:chExt cx="1035" cy="2291"/>
          </a:xfrm>
        </p:grpSpPr>
        <p:pic>
          <p:nvPicPr>
            <p:cNvPr id="18441" name="Picture 23" descr="trasa180minus1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69" y="789"/>
              <a:ext cx="288" cy="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24" descr="180minus12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98" y="890"/>
              <a:ext cx="70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5867400" y="60213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Ugao izme</a:t>
            </a: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đu </a:t>
            </a:r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dve planare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7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60000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867400" y="60213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Ugao izme</a:t>
            </a: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đu </a:t>
            </a:r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dve planare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7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" name="Picture 30" descr="Mre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8004" y="1175004"/>
            <a:ext cx="4507992" cy="4507992"/>
          </a:xfrm>
          <a:prstGeom prst="rect">
            <a:avLst/>
          </a:prstGeom>
        </p:spPr>
      </p:pic>
      <p:pic>
        <p:nvPicPr>
          <p:cNvPr id="33" name="Picture 32" descr="Oleata_pol ravn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9528" y="1176528"/>
            <a:ext cx="4504944" cy="4504944"/>
          </a:xfrm>
          <a:prstGeom prst="rect">
            <a:avLst/>
          </a:prstGeom>
        </p:spPr>
      </p:pic>
      <p:pic>
        <p:nvPicPr>
          <p:cNvPr id="34" name="Picture 33" descr="Pomocna rava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628800"/>
            <a:ext cx="533400" cy="3578352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5148064" y="2924944"/>
            <a:ext cx="886146" cy="1302640"/>
            <a:chOff x="5148064" y="2924944"/>
            <a:chExt cx="886146" cy="1302640"/>
          </a:xfrm>
        </p:grpSpPr>
        <p:pic>
          <p:nvPicPr>
            <p:cNvPr id="65" name="Picture 64" descr="Uga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2950">
              <a:off x="5148064" y="2924944"/>
              <a:ext cx="268224" cy="1302640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5508104" y="3429000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53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o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5" name="Picture 11" descr="E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340768"/>
            <a:ext cx="10795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2" descr="EPp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645024"/>
            <a:ext cx="288925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3" descr="EPp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0607" y="4077072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60000">
                                      <p:cBhvr>
                                        <p:cTn id="1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867400" y="60213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Ugao izme</a:t>
            </a: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đu </a:t>
            </a:r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dve planare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7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" name="Picture 30" descr="Mre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8004" y="1175004"/>
            <a:ext cx="4507992" cy="4507992"/>
          </a:xfrm>
          <a:prstGeom prst="rect">
            <a:avLst/>
          </a:prstGeom>
        </p:spPr>
      </p:pic>
      <p:pic>
        <p:nvPicPr>
          <p:cNvPr id="33" name="Picture 32" descr="Oleata_pol ravn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9528" y="1176528"/>
            <a:ext cx="4504944" cy="4504944"/>
          </a:xfrm>
          <a:prstGeom prst="rect">
            <a:avLst/>
          </a:prstGeom>
        </p:spPr>
      </p:pic>
      <p:pic>
        <p:nvPicPr>
          <p:cNvPr id="34" name="Picture 33" descr="Pomocna rava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628800"/>
            <a:ext cx="533400" cy="3578352"/>
          </a:xfrm>
          <a:prstGeom prst="rect">
            <a:avLst/>
          </a:prstGeom>
        </p:spPr>
      </p:pic>
      <p:grpSp>
        <p:nvGrpSpPr>
          <p:cNvPr id="2" name="Group 66"/>
          <p:cNvGrpSpPr/>
          <p:nvPr/>
        </p:nvGrpSpPr>
        <p:grpSpPr>
          <a:xfrm>
            <a:off x="5148064" y="2924944"/>
            <a:ext cx="886146" cy="1302640"/>
            <a:chOff x="5148064" y="2924944"/>
            <a:chExt cx="886146" cy="1302640"/>
          </a:xfrm>
        </p:grpSpPr>
        <p:pic>
          <p:nvPicPr>
            <p:cNvPr id="65" name="Picture 64" descr="Uga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2950">
              <a:off x="5148064" y="2924944"/>
              <a:ext cx="268224" cy="1302640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5508104" y="3429000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53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o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5" name="Picture 11" descr="E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340768"/>
            <a:ext cx="10795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2" descr="EPp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645024"/>
            <a:ext cx="288925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3" descr="EPp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0607" y="4077072"/>
            <a:ext cx="2873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87" descr="Oleata_pol ravni_kraj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718005">
            <a:off x="2319528" y="1176528"/>
            <a:ext cx="4504944" cy="450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">
                                      <p:cBhvr>
                                        <p:cTn id="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7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700338" y="83661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Ugao između dve planare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4213" y="1717675"/>
            <a:ext cx="80645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sr-Latn-CS" sz="2000"/>
              <a:t>Postupak se može prikazati kroz sledeće korake:</a:t>
            </a:r>
          </a:p>
          <a:p>
            <a:pPr>
              <a:lnSpc>
                <a:spcPct val="130000"/>
              </a:lnSpc>
            </a:pPr>
            <a:endParaRPr lang="sr-Latn-CS" sz="2000"/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sr-Latn-CS" sz="2000"/>
              <a:t> obe planare na oleati pretstaviti trasama,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sr-Latn-CS" sz="2000"/>
              <a:t> obeležiti presečnicu,a zatim rotirati oleatu oko centra dok se ista ne nađe na istočnom ili zapadnom (bližem) poluprečniku,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sr-Latn-CS" sz="2000"/>
              <a:t> ne pomerajući oleatu, preko centra od presečnice odbrojati 90</a:t>
            </a:r>
            <a:r>
              <a:rPr lang="sr-Latn-CS" sz="2000" baseline="30000"/>
              <a:t>o</a:t>
            </a:r>
            <a:r>
              <a:rPr lang="sr-Latn-CS" sz="2000"/>
              <a:t> i po odgovarajućem meridijanu iscrtati trasu pomoćne ravni,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sr-Latn-CS" sz="2000"/>
              <a:t> u pomoćnoj ravni izmeriti uglove između trasa mereći ih od jedne do druge trase u istom smeru, 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sr-Latn-CS" sz="2000"/>
              <a:t> vratiti oleatu u prvobitan položaj.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1614488"/>
            <a:ext cx="36068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1203325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2419237">
            <a:off x="2257425" y="1179513"/>
            <a:ext cx="4468813" cy="4492625"/>
            <a:chOff x="1422" y="743"/>
            <a:chExt cx="2815" cy="2830"/>
          </a:xfrm>
        </p:grpSpPr>
        <p:grpSp>
          <p:nvGrpSpPr>
            <p:cNvPr id="4117" name="Group 5"/>
            <p:cNvGrpSpPr>
              <a:grpSpLocks/>
            </p:cNvGrpSpPr>
            <p:nvPr/>
          </p:nvGrpSpPr>
          <p:grpSpPr bwMode="auto">
            <a:xfrm rot="-2417314">
              <a:off x="1422" y="743"/>
              <a:ext cx="2815" cy="2830"/>
              <a:chOff x="1422" y="743"/>
              <a:chExt cx="2815" cy="2830"/>
            </a:xfrm>
          </p:grpSpPr>
          <p:grpSp>
            <p:nvGrpSpPr>
              <p:cNvPr id="4119" name="Group 6"/>
              <p:cNvGrpSpPr>
                <a:grpSpLocks/>
              </p:cNvGrpSpPr>
              <p:nvPr/>
            </p:nvGrpSpPr>
            <p:grpSpPr bwMode="auto">
              <a:xfrm>
                <a:off x="1422" y="743"/>
                <a:ext cx="2815" cy="2830"/>
                <a:chOff x="1422" y="743"/>
                <a:chExt cx="2815" cy="2830"/>
              </a:xfrm>
            </p:grpSpPr>
            <p:grpSp>
              <p:nvGrpSpPr>
                <p:cNvPr id="4121" name="Group 7"/>
                <p:cNvGrpSpPr>
                  <a:grpSpLocks/>
                </p:cNvGrpSpPr>
                <p:nvPr/>
              </p:nvGrpSpPr>
              <p:grpSpPr bwMode="auto">
                <a:xfrm rot="2413473">
                  <a:off x="1422" y="743"/>
                  <a:ext cx="2815" cy="2830"/>
                  <a:chOff x="1429" y="505"/>
                  <a:chExt cx="2815" cy="2830"/>
                </a:xfrm>
              </p:grpSpPr>
              <p:grpSp>
                <p:nvGrpSpPr>
                  <p:cNvPr id="4123" name="Group 8"/>
                  <p:cNvGrpSpPr>
                    <a:grpSpLocks/>
                  </p:cNvGrpSpPr>
                  <p:nvPr/>
                </p:nvGrpSpPr>
                <p:grpSpPr bwMode="auto">
                  <a:xfrm rot="4208942">
                    <a:off x="1422" y="512"/>
                    <a:ext cx="2830" cy="2815"/>
                    <a:chOff x="1422" y="512"/>
                    <a:chExt cx="2830" cy="2815"/>
                  </a:xfrm>
                </p:grpSpPr>
                <p:grpSp>
                  <p:nvGrpSpPr>
                    <p:cNvPr id="4127" name="Group 9"/>
                    <p:cNvGrpSpPr>
                      <a:grpSpLocks/>
                    </p:cNvGrpSpPr>
                    <p:nvPr/>
                  </p:nvGrpSpPr>
                  <p:grpSpPr bwMode="auto">
                    <a:xfrm rot="-4208906">
                      <a:off x="1429" y="505"/>
                      <a:ext cx="2815" cy="2830"/>
                      <a:chOff x="1429" y="513"/>
                      <a:chExt cx="2815" cy="2830"/>
                    </a:xfrm>
                  </p:grpSpPr>
                  <p:grpSp>
                    <p:nvGrpSpPr>
                      <p:cNvPr id="4129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9" y="513"/>
                        <a:ext cx="2815" cy="2830"/>
                        <a:chOff x="1429" y="513"/>
                        <a:chExt cx="2815" cy="2830"/>
                      </a:xfrm>
                    </p:grpSpPr>
                    <p:grpSp>
                      <p:nvGrpSpPr>
                        <p:cNvPr id="4131" name="Group 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29" y="513"/>
                          <a:ext cx="2815" cy="2830"/>
                          <a:chOff x="1428" y="511"/>
                          <a:chExt cx="2815" cy="2830"/>
                        </a:xfrm>
                      </p:grpSpPr>
                      <p:grpSp>
                        <p:nvGrpSpPr>
                          <p:cNvPr id="13" name="Group 39"/>
                          <p:cNvGrpSpPr/>
                          <p:nvPr/>
                        </p:nvGrpSpPr>
                        <p:grpSpPr>
                          <a:xfrm>
                            <a:off x="1440" y="521"/>
                            <a:ext cx="2790" cy="2809"/>
                            <a:chOff x="2357422" y="1214422"/>
                            <a:chExt cx="4429156" cy="4429156"/>
                          </a:xfrm>
                          <a:solidFill>
                            <a:schemeClr val="bg1">
                              <a:lumMod val="95000"/>
                              <a:alpha val="37000"/>
                            </a:schemeClr>
                          </a:solidFill>
                        </p:grpSpPr>
                        <p:sp>
                          <p:nvSpPr>
                            <p:cNvPr id="42" name="Rectangle 41"/>
                            <p:cNvSpPr/>
                            <p:nvPr/>
                          </p:nvSpPr>
                          <p:spPr>
                            <a:xfrm>
                              <a:off x="2357422" y="1214422"/>
                              <a:ext cx="4429156" cy="4429156"/>
                            </a:xfrm>
                            <a:prstGeom prst="rect">
                              <a:avLst/>
                            </a:prstGeom>
                            <a:grpFill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14" name="Group 1"/>
                            <p:cNvGrpSpPr/>
                            <p:nvPr/>
                          </p:nvGrpSpPr>
                          <p:grpSpPr>
                            <a:xfrm>
                              <a:off x="2757488" y="1285860"/>
                              <a:ext cx="3600462" cy="3929090"/>
                              <a:chOff x="6500826" y="1730339"/>
                              <a:chExt cx="3600462" cy="3929090"/>
                            </a:xfrm>
                            <a:grpFill/>
                          </p:grpSpPr>
                          <p:sp>
                            <p:nvSpPr>
                              <p:cNvPr id="43" name="Oval 2"/>
                              <p:cNvSpPr/>
                              <p:nvPr/>
                            </p:nvSpPr>
                            <p:spPr>
                              <a:xfrm>
                                <a:off x="6500826" y="2071678"/>
                                <a:ext cx="3600462" cy="3587751"/>
                              </a:xfrm>
                              <a:prstGeom prst="ellipse">
                                <a:avLst/>
                              </a:prstGeom>
                              <a:grpFill/>
                              <a:ln w="22225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15" name="Group 31"/>
                              <p:cNvGrpSpPr/>
                              <p:nvPr/>
                            </p:nvGrpSpPr>
                            <p:grpSpPr>
                              <a:xfrm>
                                <a:off x="8186750" y="1730339"/>
                                <a:ext cx="228601" cy="341338"/>
                                <a:chOff x="4371974" y="679421"/>
                                <a:chExt cx="228601" cy="341338"/>
                              </a:xfrm>
                              <a:grpFill/>
                            </p:grpSpPr>
                            <p:sp>
                              <p:nvSpPr>
                                <p:cNvPr id="45" name="Isosceles Triangle 44"/>
                                <p:cNvSpPr/>
                                <p:nvPr/>
                              </p:nvSpPr>
                              <p:spPr>
                                <a:xfrm>
                                  <a:off x="4371974" y="679421"/>
                                  <a:ext cx="228601" cy="214314"/>
                                </a:xfrm>
                                <a:prstGeom prst="triangle">
                                  <a:avLst/>
                                </a:prstGeom>
                                <a:grpFill/>
                                <a:ln w="15875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 eaLnBrk="1" hangingPunct="1"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cxnSp>
                              <p:nvCxnSpPr>
                                <p:cNvPr id="46" name="Straight Connector 5"/>
                                <p:cNvCxnSpPr>
                                  <a:stCxn id="45" idx="3"/>
                                </p:cNvCxnSpPr>
                                <p:nvPr/>
                              </p:nvCxnSpPr>
                              <p:spPr>
                                <a:xfrm rot="16200000" flipH="1">
                                  <a:off x="4422766" y="957244"/>
                                  <a:ext cx="127025" cy="6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5875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</p:grpSp>
                      <p:sp>
                        <p:nvSpPr>
                          <p:cNvPr id="50" name="Isosceles Triangl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5400000">
                            <a:off x="1423" y="539"/>
                            <a:ext cx="392" cy="360"/>
                          </a:xfrm>
                          <a:prstGeom prst="triangle">
                            <a:avLst>
                              <a:gd name="adj" fmla="val 333"/>
                            </a:avLst>
                          </a:prstGeom>
                          <a:solidFill>
                            <a:srgbClr val="D9D9D9"/>
                          </a:solidFill>
                          <a:ln w="25400" algn="ctr">
                            <a:solidFill>
                              <a:srgbClr val="BFBFBF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10800000" vert="eaVert"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>
                              <a:solidFill>
                                <a:schemeClr val="lt1"/>
                              </a:solidFill>
                              <a:latin typeface="+mn-lt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61" name="Straight Connector 60"/>
                        <p:cNvCxnSpPr/>
                        <p:nvPr/>
                      </p:nvCxnSpPr>
                      <p:spPr>
                        <a:xfrm>
                          <a:off x="2738" y="1920"/>
                          <a:ext cx="180" cy="1"/>
                        </a:xfrm>
                        <a:prstGeom prst="line">
                          <a:avLst/>
                        </a:prstGeom>
                        <a:ln w="15875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33" name="Straight Connector 6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2829" y="1818"/>
                          <a:ext cx="1" cy="194"/>
                        </a:xfrm>
                        <a:prstGeom prst="line">
                          <a:avLst/>
                        </a:prstGeom>
                        <a:noFill/>
                        <a:ln w="15875" algn="ctr">
                          <a:solidFill>
                            <a:srgbClr val="0070C0"/>
                          </a:solidFill>
                          <a:round/>
                          <a:headEnd/>
                          <a:tailEnd/>
                        </a:ln>
                      </p:spPr>
                    </p:cxnSp>
                  </p:grpSp>
                  <p:pic>
                    <p:nvPicPr>
                      <p:cNvPr id="4130" name="Picture 16" descr="340sa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" y="1401"/>
                        <a:ext cx="2144" cy="91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sp>
                  <p:nvSpPr>
                    <p:cNvPr id="4128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48" y="1920"/>
                      <a:ext cx="6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4124" name="Picture 18" descr="Epp3406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412" y="567"/>
                    <a:ext cx="784" cy="1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125" name="Picture 19" descr="ni5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572" y="775"/>
                    <a:ext cx="544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126" name="Line 20"/>
                  <p:cNvSpPr>
                    <a:spLocks noChangeShapeType="1"/>
                  </p:cNvSpPr>
                  <p:nvPr/>
                </p:nvSpPr>
                <p:spPr bwMode="auto">
                  <a:xfrm rot="21420000" flipV="1">
                    <a:off x="3700" y="1154"/>
                    <a:ext cx="40" cy="3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" name="Oval 80"/>
                <p:cNvSpPr>
                  <a:spLocks noChangeArrowheads="1"/>
                </p:cNvSpPr>
                <p:nvPr/>
              </p:nvSpPr>
              <p:spPr bwMode="auto">
                <a:xfrm>
                  <a:off x="3612" y="2138"/>
                  <a:ext cx="39" cy="42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4120" name="Picture 22" descr="ep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61" y="2029"/>
                <a:ext cx="124" cy="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18" name="Picture 23" descr="Ep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67" y="1677"/>
              <a:ext cx="138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5967413" y="3390900"/>
            <a:ext cx="387350" cy="292100"/>
            <a:chOff x="3965" y="2215"/>
            <a:chExt cx="244" cy="184"/>
          </a:xfrm>
        </p:grpSpPr>
        <p:sp>
          <p:nvSpPr>
            <p:cNvPr id="6" name="Oval 80"/>
            <p:cNvSpPr>
              <a:spLocks noChangeArrowheads="1"/>
            </p:cNvSpPr>
            <p:nvPr/>
          </p:nvSpPr>
          <p:spPr bwMode="auto">
            <a:xfrm>
              <a:off x="4046" y="2215"/>
              <a:ext cx="39" cy="42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7370" name="Text Box 26"/>
            <p:cNvSpPr txBox="1">
              <a:spLocks noChangeArrowheads="1"/>
            </p:cNvSpPr>
            <p:nvPr/>
          </p:nvSpPr>
          <p:spPr bwMode="auto">
            <a:xfrm>
              <a:off x="3965" y="2245"/>
              <a:ext cx="2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</a:t>
              </a: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</a:t>
              </a:r>
            </a:p>
          </p:txBody>
        </p:sp>
      </p:grp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5794375" y="3390900"/>
            <a:ext cx="387350" cy="292100"/>
            <a:chOff x="3965" y="2215"/>
            <a:chExt cx="244" cy="184"/>
          </a:xfrm>
        </p:grpSpPr>
        <p:sp>
          <p:nvSpPr>
            <p:cNvPr id="7" name="Oval 80"/>
            <p:cNvSpPr>
              <a:spLocks noChangeArrowheads="1"/>
            </p:cNvSpPr>
            <p:nvPr/>
          </p:nvSpPr>
          <p:spPr bwMode="auto">
            <a:xfrm>
              <a:off x="4046" y="2215"/>
              <a:ext cx="39" cy="42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7373" name="Text Box 29"/>
            <p:cNvSpPr txBox="1">
              <a:spLocks noChangeArrowheads="1"/>
            </p:cNvSpPr>
            <p:nvPr/>
          </p:nvSpPr>
          <p:spPr bwMode="auto">
            <a:xfrm>
              <a:off x="3965" y="2245"/>
              <a:ext cx="2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</a:t>
              </a: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</a:t>
              </a:r>
            </a:p>
          </p:txBody>
        </p:sp>
      </p:grp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5605463" y="3392488"/>
            <a:ext cx="387350" cy="292100"/>
            <a:chOff x="3965" y="2215"/>
            <a:chExt cx="244" cy="184"/>
          </a:xfrm>
        </p:grpSpPr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4046" y="2215"/>
              <a:ext cx="39" cy="42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7376" name="Text Box 32"/>
            <p:cNvSpPr txBox="1">
              <a:spLocks noChangeArrowheads="1"/>
            </p:cNvSpPr>
            <p:nvPr/>
          </p:nvSpPr>
          <p:spPr bwMode="auto">
            <a:xfrm>
              <a:off x="3965" y="2245"/>
              <a:ext cx="2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30</a:t>
              </a: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</a:t>
              </a:r>
            </a:p>
          </p:txBody>
        </p:sp>
      </p:grpSp>
      <p:sp>
        <p:nvSpPr>
          <p:cNvPr id="57377" name="Text Box 33"/>
          <p:cNvSpPr txBox="1">
            <a:spLocks noChangeArrowheads="1"/>
          </p:cNvSpPr>
          <p:nvPr/>
        </p:nvSpPr>
        <p:spPr bwMode="auto">
          <a:xfrm>
            <a:off x="7099300" y="481965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</a:t>
            </a:r>
            <a:r>
              <a:rPr lang="en-US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 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50/</a:t>
            </a: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57378" name="Text Box 34"/>
          <p:cNvSpPr txBox="1">
            <a:spLocks noChangeArrowheads="1"/>
          </p:cNvSpPr>
          <p:nvPr/>
        </p:nvSpPr>
        <p:spPr bwMode="auto">
          <a:xfrm>
            <a:off x="7918450" y="4824413"/>
            <a:ext cx="579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30</a:t>
            </a:r>
          </a:p>
        </p:txBody>
      </p:sp>
      <p:sp>
        <p:nvSpPr>
          <p:cNvPr id="57379" name="Line 35"/>
          <p:cNvSpPr>
            <a:spLocks noChangeShapeType="1"/>
          </p:cNvSpPr>
          <p:nvPr/>
        </p:nvSpPr>
        <p:spPr bwMode="auto">
          <a:xfrm flipH="1">
            <a:off x="5464175" y="2270125"/>
            <a:ext cx="403225" cy="3317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5561013" y="2246313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sym typeface="Symbol" pitchFamily="18" charset="2"/>
              </a:rPr>
              <a:t></a:t>
            </a:r>
          </a:p>
        </p:txBody>
      </p:sp>
      <p:sp>
        <p:nvSpPr>
          <p:cNvPr id="57381" name="Text Box 37"/>
          <p:cNvSpPr txBox="1">
            <a:spLocks noChangeArrowheads="1"/>
          </p:cNvSpPr>
          <p:nvPr/>
        </p:nvSpPr>
        <p:spPr bwMode="auto">
          <a:xfrm>
            <a:off x="1331913" y="5949950"/>
            <a:ext cx="720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Posredno utvrđivanje padnog ugla lineare (prividan pad) koja leži u planari sa poznatim ep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120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Vežba</a:t>
            </a: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6372225" y="476250"/>
            <a:ext cx="2627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r-Latn-C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grupa zadataka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7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8" grpId="0"/>
      <p:bldP spid="57379" grpId="0" animBg="1"/>
      <p:bldP spid="57379" grpId="1" animBg="1"/>
      <p:bldP spid="57380" grpId="0"/>
      <p:bldP spid="5738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7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700338" y="83661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Ugao između dve planare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4" name="Picture 5" descr="scan00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6000"/>
            <a:grayscl/>
          </a:blip>
          <a:srcRect t="2531" b="9856"/>
          <a:stretch>
            <a:fillRect/>
          </a:stretch>
        </p:blipFill>
        <p:spPr bwMode="auto">
          <a:xfrm>
            <a:off x="1116013" y="1628775"/>
            <a:ext cx="72009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042988" y="5516563"/>
            <a:ext cx="730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Određivanje uglova između dve planare pomoću trasa (A) i polova (B)</a:t>
            </a:r>
            <a:r>
              <a:rPr lang="en-U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55650" y="1706563"/>
            <a:ext cx="806450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sr-Latn-CS"/>
              <a:t>Simetralna ravan je konstruktivna površ koje prolazi kroz besektrisu ugla između dve planare i njihovu presečnu pravu. </a:t>
            </a:r>
          </a:p>
          <a:p>
            <a:pPr>
              <a:lnSpc>
                <a:spcPct val="130000"/>
              </a:lnSpc>
            </a:pPr>
            <a:endParaRPr lang="sr-Latn-CS"/>
          </a:p>
          <a:p>
            <a:pPr>
              <a:lnSpc>
                <a:spcPct val="130000"/>
              </a:lnSpc>
            </a:pPr>
            <a:r>
              <a:rPr lang="sr-Latn-CS"/>
              <a:t>Uvek je moguće konstruisati dve simetralne ravni koje međusobom zaklapaju prav ugao. </a:t>
            </a:r>
          </a:p>
          <a:p>
            <a:pPr>
              <a:lnSpc>
                <a:spcPct val="130000"/>
              </a:lnSpc>
            </a:pPr>
            <a:endParaRPr lang="sr-Latn-CS"/>
          </a:p>
          <a:p>
            <a:pPr>
              <a:lnSpc>
                <a:spcPct val="130000"/>
              </a:lnSpc>
            </a:pPr>
            <a:r>
              <a:rPr lang="sr-Latn-CS"/>
              <a:t>Postupak se izvodi na ekvatorijalnoj mreži. Prostorni položaj simetralnih ravni se može utvrditi ili preko trasa ravni (kada se planare prikazuju trasama), ili preko polova ravni. 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419475" y="836613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Simetralne ravni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463" y="1244600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79650" y="803275"/>
            <a:ext cx="4468813" cy="4492625"/>
            <a:chOff x="1436" y="506"/>
            <a:chExt cx="2815" cy="2830"/>
          </a:xfrm>
        </p:grpSpPr>
        <p:grpSp>
          <p:nvGrpSpPr>
            <p:cNvPr id="22539" name="Group 5"/>
            <p:cNvGrpSpPr>
              <a:grpSpLocks/>
            </p:cNvGrpSpPr>
            <p:nvPr/>
          </p:nvGrpSpPr>
          <p:grpSpPr bwMode="auto">
            <a:xfrm>
              <a:off x="1436" y="506"/>
              <a:ext cx="2815" cy="2830"/>
              <a:chOff x="1436" y="506"/>
              <a:chExt cx="2815" cy="2830"/>
            </a:xfrm>
          </p:grpSpPr>
          <p:grpSp>
            <p:nvGrpSpPr>
              <p:cNvPr id="22542" name="Group 6"/>
              <p:cNvGrpSpPr>
                <a:grpSpLocks/>
              </p:cNvGrpSpPr>
              <p:nvPr/>
            </p:nvGrpSpPr>
            <p:grpSpPr bwMode="auto">
              <a:xfrm>
                <a:off x="1436" y="506"/>
                <a:ext cx="2815" cy="2830"/>
                <a:chOff x="1436" y="506"/>
                <a:chExt cx="2815" cy="2830"/>
              </a:xfrm>
            </p:grpSpPr>
            <p:grpSp>
              <p:nvGrpSpPr>
                <p:cNvPr id="22545" name="Group 7"/>
                <p:cNvGrpSpPr>
                  <a:grpSpLocks/>
                </p:cNvGrpSpPr>
                <p:nvPr/>
              </p:nvGrpSpPr>
              <p:grpSpPr bwMode="auto">
                <a:xfrm>
                  <a:off x="1436" y="506"/>
                  <a:ext cx="2815" cy="2830"/>
                  <a:chOff x="1436" y="506"/>
                  <a:chExt cx="2815" cy="2830"/>
                </a:xfrm>
              </p:grpSpPr>
              <p:grpSp>
                <p:nvGrpSpPr>
                  <p:cNvPr id="2254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6" y="506"/>
                    <a:ext cx="2815" cy="2830"/>
                    <a:chOff x="1436" y="506"/>
                    <a:chExt cx="2815" cy="2830"/>
                  </a:xfrm>
                </p:grpSpPr>
                <p:grpSp>
                  <p:nvGrpSpPr>
                    <p:cNvPr id="22549" name="Group 9"/>
                    <p:cNvGrpSpPr>
                      <a:grpSpLocks/>
                    </p:cNvGrpSpPr>
                    <p:nvPr/>
                  </p:nvGrpSpPr>
                  <p:grpSpPr bwMode="auto">
                    <a:xfrm rot="-9414">
                      <a:off x="1436" y="506"/>
                      <a:ext cx="2815" cy="2830"/>
                      <a:chOff x="1428" y="511"/>
                      <a:chExt cx="2815" cy="2830"/>
                    </a:xfrm>
                  </p:grpSpPr>
                  <p:grpSp>
                    <p:nvGrpSpPr>
                      <p:cNvPr id="8" name="Group 39"/>
                      <p:cNvGrpSpPr/>
                      <p:nvPr/>
                    </p:nvGrpSpPr>
                    <p:grpSpPr>
                      <a:xfrm>
                        <a:off x="1440" y="521"/>
                        <a:ext cx="2790" cy="2809"/>
                        <a:chOff x="2357422" y="1214422"/>
                        <a:chExt cx="4429156" cy="4429156"/>
                      </a:xfrm>
                      <a:solidFill>
                        <a:schemeClr val="bg1">
                          <a:lumMod val="95000"/>
                          <a:alpha val="37000"/>
                        </a:schemeClr>
                      </a:solidFill>
                    </p:grpSpPr>
                    <p:sp>
                      <p:nvSpPr>
                        <p:cNvPr id="42" name="Rectangle 41"/>
                        <p:cNvSpPr/>
                        <p:nvPr/>
                      </p:nvSpPr>
                      <p:spPr>
                        <a:xfrm>
                          <a:off x="2357422" y="1214422"/>
                          <a:ext cx="4429156" cy="4429156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9" name="Group 1"/>
                        <p:cNvGrpSpPr/>
                        <p:nvPr/>
                      </p:nvGrpSpPr>
                      <p:grpSpPr>
                        <a:xfrm>
                          <a:off x="2757488" y="1285860"/>
                          <a:ext cx="3600462" cy="3929090"/>
                          <a:chOff x="6500826" y="1730339"/>
                          <a:chExt cx="3600462" cy="3929090"/>
                        </a:xfrm>
                        <a:grpFill/>
                      </p:grpSpPr>
                      <p:sp>
                        <p:nvSpPr>
                          <p:cNvPr id="43" name="Oval 2"/>
                          <p:cNvSpPr/>
                          <p:nvPr/>
                        </p:nvSpPr>
                        <p:spPr>
                          <a:xfrm>
                            <a:off x="6500826" y="2071678"/>
                            <a:ext cx="3600462" cy="3587751"/>
                          </a:xfrm>
                          <a:prstGeom prst="ellipse">
                            <a:avLst/>
                          </a:prstGeom>
                          <a:grpFill/>
                          <a:ln w="22225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  <p:grpSp>
                        <p:nvGrpSpPr>
                          <p:cNvPr id="10" name="Group 31"/>
                          <p:cNvGrpSpPr/>
                          <p:nvPr/>
                        </p:nvGrpSpPr>
                        <p:grpSpPr>
                          <a:xfrm>
                            <a:off x="8186750" y="1730339"/>
                            <a:ext cx="228601" cy="341338"/>
                            <a:chOff x="4371974" y="679421"/>
                            <a:chExt cx="228601" cy="341338"/>
                          </a:xfrm>
                          <a:grpFill/>
                        </p:grpSpPr>
                        <p:sp>
                          <p:nvSpPr>
                            <p:cNvPr id="45" name="Isosceles Triangle 44"/>
                            <p:cNvSpPr/>
                            <p:nvPr/>
                          </p:nvSpPr>
                          <p:spPr>
                            <a:xfrm>
                              <a:off x="4371974" y="679421"/>
                              <a:ext cx="228601" cy="214314"/>
                            </a:xfrm>
                            <a:prstGeom prst="triangle">
                              <a:avLst/>
                            </a:prstGeom>
                            <a:grpFill/>
                            <a:ln w="15875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46" name="Straight Connector 5"/>
                            <p:cNvCxnSpPr>
                              <a:stCxn id="45" idx="3"/>
                            </p:cNvCxnSpPr>
                            <p:nvPr/>
                          </p:nvCxnSpPr>
                          <p:spPr>
                            <a:xfrm rot="16200000" flipH="1">
                              <a:off x="4422766" y="957244"/>
                              <a:ext cx="127025" cy="6"/>
                            </a:xfrm>
                            <a:prstGeom prst="line">
                              <a:avLst/>
                            </a:prstGeom>
                            <a:grpFill/>
                            <a:ln w="15875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sp>
                    <p:nvSpPr>
                      <p:cNvPr id="50" name="Isosceles Triangle 49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423" y="538"/>
                        <a:ext cx="392" cy="360"/>
                      </a:xfrm>
                      <a:prstGeom prst="triangle">
                        <a:avLst>
                          <a:gd name="adj" fmla="val 333"/>
                        </a:avLst>
                      </a:prstGeom>
                      <a:solidFill>
                        <a:srgbClr val="D9D9D9"/>
                      </a:solidFill>
                      <a:ln w="25400" algn="ctr">
                        <a:solidFill>
                          <a:srgbClr val="BFBFB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10800000" vert="eaVert" anchor="ctr"/>
                      <a:lstStyle/>
                      <a:p>
                        <a:pPr algn="ctr" eaLnBrk="1" hangingPunct="1">
                          <a:defRPr/>
                        </a:pPr>
                        <a:endParaRPr lang="en-US">
                          <a:solidFill>
                            <a:schemeClr val="lt1"/>
                          </a:solidFill>
                          <a:latin typeface="+mn-lt"/>
                        </a:endParaRPr>
                      </a:p>
                    </p:txBody>
                  </p:sp>
                </p:grpSp>
                <p:pic>
                  <p:nvPicPr>
                    <p:cNvPr id="22550" name="Picture 12" descr="EP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rot="-9414">
                      <a:off x="3512" y="561"/>
                      <a:ext cx="680" cy="30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22548" name="Picture 13" descr="trase planara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915" y="949"/>
                    <a:ext cx="1760" cy="18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2546" name="AutoShape 14"/>
                <p:cNvSpPr>
                  <a:spLocks noChangeArrowheads="1"/>
                </p:cNvSpPr>
                <p:nvPr/>
              </p:nvSpPr>
              <p:spPr bwMode="auto">
                <a:xfrm rot="10200000">
                  <a:off x="2669" y="1011"/>
                  <a:ext cx="79" cy="7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alpha val="83136"/>
                  </a:schemeClr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22543" name="Picture 15" descr="EPp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82" y="1429"/>
                <a:ext cx="182" cy="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4" name="Picture 16" descr="EPp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70" y="1429"/>
                <a:ext cx="181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2540" name="Straight Connector 60"/>
            <p:cNvCxnSpPr>
              <a:cxnSpLocks noChangeShapeType="1"/>
            </p:cNvCxnSpPr>
            <p:nvPr/>
          </p:nvCxnSpPr>
          <p:spPr bwMode="auto">
            <a:xfrm rot="-9414">
              <a:off x="2739" y="1917"/>
              <a:ext cx="180" cy="1"/>
            </a:xfrm>
            <a:prstGeom prst="line">
              <a:avLst/>
            </a:prstGeom>
            <a:noFill/>
            <a:ln w="15875" algn="ctr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22541" name="Straight Connector 61"/>
            <p:cNvCxnSpPr>
              <a:cxnSpLocks noChangeShapeType="1"/>
            </p:cNvCxnSpPr>
            <p:nvPr/>
          </p:nvCxnSpPr>
          <p:spPr bwMode="auto">
            <a:xfrm rot="16190586" flipH="1">
              <a:off x="2732" y="1913"/>
              <a:ext cx="194" cy="1"/>
            </a:xfrm>
            <a:prstGeom prst="line">
              <a:avLst/>
            </a:prstGeom>
            <a:noFill/>
            <a:ln w="15875" algn="ctr">
              <a:solidFill>
                <a:srgbClr val="0070C0"/>
              </a:solidFill>
              <a:round/>
              <a:headEnd/>
              <a:tailEnd/>
            </a:ln>
          </p:spPr>
        </p:cxnSp>
      </p:grpSp>
      <p:pic>
        <p:nvPicPr>
          <p:cNvPr id="62483" name="Picture 19" descr="pomocnarav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4920000">
            <a:off x="2837657" y="2674144"/>
            <a:ext cx="358616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4" name="Picture 20" descr="uga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4920000">
            <a:off x="3367882" y="2885281"/>
            <a:ext cx="27432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5033963" y="3122613"/>
            <a:ext cx="1368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127</a:t>
            </a:r>
            <a:r>
              <a:rPr lang="en-US" sz="1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°: 2 = 63,5°</a:t>
            </a:r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 rot="4846768">
            <a:off x="4971257" y="3225006"/>
            <a:ext cx="61912" cy="66675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6156325" y="60213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Simetralne ravni</a:t>
            </a:r>
            <a:endParaRPr lang="en-US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5" grpId="0"/>
      <p:bldP spid="62485" grpId="1"/>
      <p:bldP spid="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463" y="1244600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59013" y="804863"/>
            <a:ext cx="4492625" cy="4468812"/>
            <a:chOff x="1429" y="513"/>
            <a:chExt cx="2830" cy="2815"/>
          </a:xfrm>
        </p:grpSpPr>
        <p:grpSp>
          <p:nvGrpSpPr>
            <p:cNvPr id="23560" name="Group 5"/>
            <p:cNvGrpSpPr>
              <a:grpSpLocks/>
            </p:cNvGrpSpPr>
            <p:nvPr/>
          </p:nvGrpSpPr>
          <p:grpSpPr bwMode="auto">
            <a:xfrm rot="-4912854">
              <a:off x="1436" y="506"/>
              <a:ext cx="2815" cy="2830"/>
              <a:chOff x="1436" y="511"/>
              <a:chExt cx="2815" cy="2830"/>
            </a:xfrm>
          </p:grpSpPr>
          <p:grpSp>
            <p:nvGrpSpPr>
              <p:cNvPr id="23562" name="Group 6"/>
              <p:cNvGrpSpPr>
                <a:grpSpLocks/>
              </p:cNvGrpSpPr>
              <p:nvPr/>
            </p:nvGrpSpPr>
            <p:grpSpPr bwMode="auto">
              <a:xfrm>
                <a:off x="1436" y="511"/>
                <a:ext cx="2815" cy="2830"/>
                <a:chOff x="1439" y="521"/>
                <a:chExt cx="2815" cy="2830"/>
              </a:xfrm>
            </p:grpSpPr>
            <p:grpSp>
              <p:nvGrpSpPr>
                <p:cNvPr id="23571" name="Group 7"/>
                <p:cNvGrpSpPr>
                  <a:grpSpLocks/>
                </p:cNvGrpSpPr>
                <p:nvPr/>
              </p:nvGrpSpPr>
              <p:grpSpPr bwMode="auto">
                <a:xfrm rot="-9414">
                  <a:off x="1439" y="521"/>
                  <a:ext cx="2815" cy="2830"/>
                  <a:chOff x="1428" y="511"/>
                  <a:chExt cx="2815" cy="2830"/>
                </a:xfrm>
              </p:grpSpPr>
              <p:grpSp>
                <p:nvGrpSpPr>
                  <p:cNvPr id="6" name="Group 39"/>
                  <p:cNvGrpSpPr/>
                  <p:nvPr/>
                </p:nvGrpSpPr>
                <p:grpSpPr>
                  <a:xfrm>
                    <a:off x="1440" y="521"/>
                    <a:ext cx="2790" cy="2809"/>
                    <a:chOff x="2357422" y="1214422"/>
                    <a:chExt cx="4429156" cy="4429156"/>
                  </a:xfrm>
                  <a:solidFill>
                    <a:schemeClr val="bg1">
                      <a:lumMod val="95000"/>
                      <a:alpha val="37000"/>
                    </a:schemeClr>
                  </a:solidFill>
                </p:grpSpPr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2357422" y="1214422"/>
                      <a:ext cx="4429156" cy="4429156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7" name="Group 1"/>
                    <p:cNvGrpSpPr/>
                    <p:nvPr/>
                  </p:nvGrpSpPr>
                  <p:grpSpPr>
                    <a:xfrm>
                      <a:off x="2757488" y="1285860"/>
                      <a:ext cx="3600462" cy="3929090"/>
                      <a:chOff x="6500826" y="1730339"/>
                      <a:chExt cx="3600462" cy="3929090"/>
                    </a:xfrm>
                    <a:grpFill/>
                  </p:grpSpPr>
                  <p:sp>
                    <p:nvSpPr>
                      <p:cNvPr id="43" name="Oval 2"/>
                      <p:cNvSpPr/>
                      <p:nvPr/>
                    </p:nvSpPr>
                    <p:spPr>
                      <a:xfrm>
                        <a:off x="6500826" y="2071678"/>
                        <a:ext cx="3600462" cy="3587751"/>
                      </a:xfrm>
                      <a:prstGeom prst="ellipse">
                        <a:avLst/>
                      </a:prstGeom>
                      <a:grpFill/>
                      <a:ln w="2222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8" name="Group 31"/>
                      <p:cNvGrpSpPr/>
                      <p:nvPr/>
                    </p:nvGrpSpPr>
                    <p:grpSpPr>
                      <a:xfrm>
                        <a:off x="8186750" y="1730339"/>
                        <a:ext cx="228601" cy="341338"/>
                        <a:chOff x="4371974" y="679421"/>
                        <a:chExt cx="228601" cy="341338"/>
                      </a:xfrm>
                      <a:grpFill/>
                    </p:grpSpPr>
                    <p:sp>
                      <p:nvSpPr>
                        <p:cNvPr id="45" name="Isosceles Triangle 44"/>
                        <p:cNvSpPr/>
                        <p:nvPr/>
                      </p:nvSpPr>
                      <p:spPr>
                        <a:xfrm>
                          <a:off x="4371974" y="679421"/>
                          <a:ext cx="228601" cy="214314"/>
                        </a:xfrm>
                        <a:prstGeom prst="triangle">
                          <a:avLst/>
                        </a:prstGeom>
                        <a:grpFill/>
                        <a:ln w="15875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cxnSp>
                      <p:nvCxnSpPr>
                        <p:cNvPr id="46" name="Straight Connector 5"/>
                        <p:cNvCxnSpPr>
                          <a:stCxn id="45" idx="3"/>
                        </p:cNvCxnSpPr>
                        <p:nvPr/>
                      </p:nvCxnSpPr>
                      <p:spPr>
                        <a:xfrm rot="16200000" flipH="1">
                          <a:off x="4422766" y="957244"/>
                          <a:ext cx="127025" cy="6"/>
                        </a:xfrm>
                        <a:prstGeom prst="line">
                          <a:avLst/>
                        </a:prstGeom>
                        <a:grpFill/>
                        <a:ln w="15875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sp>
                <p:nvSpPr>
                  <p:cNvPr id="50" name="Isosceles Triangle 49"/>
                  <p:cNvSpPr/>
                  <p:nvPr/>
                </p:nvSpPr>
                <p:spPr>
                  <a:xfrm rot="5400000">
                    <a:off x="1424" y="538"/>
                    <a:ext cx="392" cy="360"/>
                  </a:xfrm>
                  <a:prstGeom prst="triangle">
                    <a:avLst>
                      <a:gd name="adj" fmla="val 335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</p:grpSp>
            <p:pic>
              <p:nvPicPr>
                <p:cNvPr id="23572" name="Picture 10" descr="trase planara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918" y="964"/>
                  <a:ext cx="1760" cy="1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3563" name="Group 11"/>
              <p:cNvGrpSpPr>
                <a:grpSpLocks/>
              </p:cNvGrpSpPr>
              <p:nvPr/>
            </p:nvGrpSpPr>
            <p:grpSpPr bwMode="auto">
              <a:xfrm>
                <a:off x="1696" y="566"/>
                <a:ext cx="2496" cy="1703"/>
                <a:chOff x="1696" y="566"/>
                <a:chExt cx="2496" cy="1703"/>
              </a:xfrm>
            </p:grpSpPr>
            <p:pic>
              <p:nvPicPr>
                <p:cNvPr id="23564" name="Picture 12" descr="EP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-9414">
                  <a:off x="3512" y="566"/>
                  <a:ext cx="680" cy="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65" name="AutoShape 13"/>
                <p:cNvSpPr>
                  <a:spLocks noChangeArrowheads="1"/>
                </p:cNvSpPr>
                <p:nvPr/>
              </p:nvSpPr>
              <p:spPr bwMode="auto">
                <a:xfrm rot="10200000">
                  <a:off x="2669" y="1016"/>
                  <a:ext cx="79" cy="7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>
                    <a:alpha val="83136"/>
                  </a:schemeClr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3566" name="Picture 14" descr="pomocnarava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696" y="1757"/>
                  <a:ext cx="2259" cy="5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3567" name="Straight Connector 60"/>
                <p:cNvCxnSpPr>
                  <a:cxnSpLocks noChangeShapeType="1"/>
                </p:cNvCxnSpPr>
                <p:nvPr/>
              </p:nvCxnSpPr>
              <p:spPr bwMode="auto">
                <a:xfrm rot="-9414">
                  <a:off x="2739" y="1922"/>
                  <a:ext cx="180" cy="1"/>
                </a:xfrm>
                <a:prstGeom prst="line">
                  <a:avLst/>
                </a:prstGeom>
                <a:noFill/>
                <a:ln w="15875" algn="ctr">
                  <a:solidFill>
                    <a:srgbClr val="0070C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568" name="Straight Connector 61"/>
                <p:cNvCxnSpPr>
                  <a:cxnSpLocks noChangeShapeType="1"/>
                </p:cNvCxnSpPr>
                <p:nvPr/>
              </p:nvCxnSpPr>
              <p:spPr bwMode="auto">
                <a:xfrm rot="16190586" flipH="1">
                  <a:off x="2732" y="1918"/>
                  <a:ext cx="194" cy="1"/>
                </a:xfrm>
                <a:prstGeom prst="line">
                  <a:avLst/>
                </a:prstGeom>
                <a:noFill/>
                <a:ln w="15875" algn="ctr">
                  <a:solidFill>
                    <a:srgbClr val="0070C0"/>
                  </a:solidFill>
                  <a:round/>
                  <a:headEnd/>
                  <a:tailEnd/>
                </a:ln>
              </p:spPr>
            </p:cxnSp>
            <p:pic>
              <p:nvPicPr>
                <p:cNvPr id="23569" name="Picture 17" descr="EPp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882" y="1434"/>
                  <a:ext cx="182" cy="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570" name="Picture 18" descr="EPp1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470" y="1434"/>
                  <a:ext cx="181" cy="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 rot="4846768">
              <a:off x="3132" y="2031"/>
              <a:ext cx="39" cy="4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66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63508" name="Picture 20" descr="simetral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31711">
            <a:off x="4243388" y="1258888"/>
            <a:ext cx="44767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6156325" y="60213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Simetralne ravni</a:t>
            </a:r>
            <a:endParaRPr lang="en-US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22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463" y="1244600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70125" y="798513"/>
            <a:ext cx="4468813" cy="4492625"/>
            <a:chOff x="1436" y="506"/>
            <a:chExt cx="2815" cy="2830"/>
          </a:xfrm>
        </p:grpSpPr>
        <p:grpSp>
          <p:nvGrpSpPr>
            <p:cNvPr id="24587" name="Group 5"/>
            <p:cNvGrpSpPr>
              <a:grpSpLocks/>
            </p:cNvGrpSpPr>
            <p:nvPr/>
          </p:nvGrpSpPr>
          <p:grpSpPr bwMode="auto">
            <a:xfrm rot="5241062">
              <a:off x="1429" y="513"/>
              <a:ext cx="2830" cy="2815"/>
              <a:chOff x="1429" y="513"/>
              <a:chExt cx="2830" cy="2815"/>
            </a:xfrm>
          </p:grpSpPr>
          <p:grpSp>
            <p:nvGrpSpPr>
              <p:cNvPr id="24589" name="Group 6"/>
              <p:cNvGrpSpPr>
                <a:grpSpLocks/>
              </p:cNvGrpSpPr>
              <p:nvPr/>
            </p:nvGrpSpPr>
            <p:grpSpPr bwMode="auto">
              <a:xfrm rot="-4912854">
                <a:off x="1436" y="506"/>
                <a:ext cx="2815" cy="2830"/>
                <a:chOff x="1436" y="511"/>
                <a:chExt cx="2815" cy="2830"/>
              </a:xfrm>
            </p:grpSpPr>
            <p:grpSp>
              <p:nvGrpSpPr>
                <p:cNvPr id="24591" name="Group 7"/>
                <p:cNvGrpSpPr>
                  <a:grpSpLocks/>
                </p:cNvGrpSpPr>
                <p:nvPr/>
              </p:nvGrpSpPr>
              <p:grpSpPr bwMode="auto">
                <a:xfrm>
                  <a:off x="1436" y="511"/>
                  <a:ext cx="2815" cy="2830"/>
                  <a:chOff x="1439" y="521"/>
                  <a:chExt cx="2815" cy="2830"/>
                </a:xfrm>
              </p:grpSpPr>
              <p:grpSp>
                <p:nvGrpSpPr>
                  <p:cNvPr id="24600" name="Group 8"/>
                  <p:cNvGrpSpPr>
                    <a:grpSpLocks/>
                  </p:cNvGrpSpPr>
                  <p:nvPr/>
                </p:nvGrpSpPr>
                <p:grpSpPr bwMode="auto">
                  <a:xfrm rot="-9414">
                    <a:off x="1439" y="521"/>
                    <a:ext cx="2815" cy="2830"/>
                    <a:chOff x="1428" y="511"/>
                    <a:chExt cx="2815" cy="2830"/>
                  </a:xfrm>
                </p:grpSpPr>
                <p:grpSp>
                  <p:nvGrpSpPr>
                    <p:cNvPr id="8" name="Group 39"/>
                    <p:cNvGrpSpPr/>
                    <p:nvPr/>
                  </p:nvGrpSpPr>
                  <p:grpSpPr>
                    <a:xfrm>
                      <a:off x="1440" y="521"/>
                      <a:ext cx="2790" cy="2809"/>
                      <a:chOff x="2357422" y="1214422"/>
                      <a:chExt cx="4429156" cy="4429156"/>
                    </a:xfrm>
                    <a:solidFill>
                      <a:schemeClr val="bg1">
                        <a:lumMod val="95000"/>
                        <a:alpha val="37000"/>
                      </a:schemeClr>
                    </a:solidFill>
                  </p:grpSpPr>
                  <p:sp>
                    <p:nvSpPr>
                      <p:cNvPr id="42" name="Rectangle 41"/>
                      <p:cNvSpPr/>
                      <p:nvPr/>
                    </p:nvSpPr>
                    <p:spPr>
                      <a:xfrm>
                        <a:off x="2357422" y="1214422"/>
                        <a:ext cx="4429156" cy="4429156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9" name="Group 1"/>
                      <p:cNvGrpSpPr/>
                      <p:nvPr/>
                    </p:nvGrpSpPr>
                    <p:grpSpPr>
                      <a:xfrm>
                        <a:off x="2757488" y="1285860"/>
                        <a:ext cx="3600462" cy="3929090"/>
                        <a:chOff x="6500826" y="1730339"/>
                        <a:chExt cx="3600462" cy="3929090"/>
                      </a:xfrm>
                      <a:grpFill/>
                    </p:grpSpPr>
                    <p:sp>
                      <p:nvSpPr>
                        <p:cNvPr id="43" name="Oval 2"/>
                        <p:cNvSpPr/>
                        <p:nvPr/>
                      </p:nvSpPr>
                      <p:spPr>
                        <a:xfrm>
                          <a:off x="6500826" y="2071678"/>
                          <a:ext cx="3600462" cy="3587751"/>
                        </a:xfrm>
                        <a:prstGeom prst="ellipse">
                          <a:avLst/>
                        </a:prstGeom>
                        <a:grpFill/>
                        <a:ln w="22225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10" name="Group 31"/>
                        <p:cNvGrpSpPr/>
                        <p:nvPr/>
                      </p:nvGrpSpPr>
                      <p:grpSpPr>
                        <a:xfrm>
                          <a:off x="8186750" y="1730339"/>
                          <a:ext cx="228601" cy="341338"/>
                          <a:chOff x="4371974" y="679421"/>
                          <a:chExt cx="228601" cy="341338"/>
                        </a:xfrm>
                        <a:grpFill/>
                      </p:grpSpPr>
                      <p:sp>
                        <p:nvSpPr>
                          <p:cNvPr id="45" name="Isosceles Triangle 44"/>
                          <p:cNvSpPr/>
                          <p:nvPr/>
                        </p:nvSpPr>
                        <p:spPr>
                          <a:xfrm>
                            <a:off x="4371974" y="679421"/>
                            <a:ext cx="228601" cy="214314"/>
                          </a:xfrm>
                          <a:prstGeom prst="triangle">
                            <a:avLst/>
                          </a:prstGeom>
                          <a:grpFill/>
                          <a:ln w="15875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  <p:cxnSp>
                        <p:nvCxnSpPr>
                          <p:cNvPr id="46" name="Straight Connector 5"/>
                          <p:cNvCxnSpPr>
                            <a:stCxn id="45" idx="3"/>
                          </p:cNvCxnSpPr>
                          <p:nvPr/>
                        </p:nvCxnSpPr>
                        <p:spPr>
                          <a:xfrm rot="16200000" flipH="1">
                            <a:off x="4422766" y="957244"/>
                            <a:ext cx="127025" cy="6"/>
                          </a:xfrm>
                          <a:prstGeom prst="line">
                            <a:avLst/>
                          </a:prstGeom>
                          <a:grpFill/>
                          <a:ln w="15875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sp>
                  <p:nvSpPr>
                    <p:cNvPr id="50" name="Isosceles Triangle 4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424" y="538"/>
                      <a:ext cx="392" cy="360"/>
                    </a:xfrm>
                    <a:prstGeom prst="triangle">
                      <a:avLst>
                        <a:gd name="adj" fmla="val 333"/>
                      </a:avLst>
                    </a:prstGeom>
                    <a:solidFill>
                      <a:srgbClr val="D9D9D9"/>
                    </a:solidFill>
                    <a:ln w="25400" algn="ctr">
                      <a:solidFill>
                        <a:srgbClr val="BFBFBF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vert="eaVert" anchor="ctr"/>
                    <a:lstStyle/>
                    <a:p>
                      <a:pPr algn="ctr" eaLnBrk="1" hangingPunct="1">
                        <a:defRPr/>
                      </a:pPr>
                      <a:endParaRPr lang="en-US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</p:grpSp>
              <p:pic>
                <p:nvPicPr>
                  <p:cNvPr id="24601" name="Picture 11" descr="trase planara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918" y="964"/>
                    <a:ext cx="1760" cy="18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4592" name="Group 12"/>
                <p:cNvGrpSpPr>
                  <a:grpSpLocks/>
                </p:cNvGrpSpPr>
                <p:nvPr/>
              </p:nvGrpSpPr>
              <p:grpSpPr bwMode="auto">
                <a:xfrm>
                  <a:off x="1696" y="566"/>
                  <a:ext cx="2496" cy="1703"/>
                  <a:chOff x="1696" y="566"/>
                  <a:chExt cx="2496" cy="1703"/>
                </a:xfrm>
              </p:grpSpPr>
              <p:pic>
                <p:nvPicPr>
                  <p:cNvPr id="24593" name="Picture 13" descr="EP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 rot="-9414">
                    <a:off x="3512" y="566"/>
                    <a:ext cx="680" cy="3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594" name="AutoShape 14"/>
                  <p:cNvSpPr>
                    <a:spLocks noChangeArrowheads="1"/>
                  </p:cNvSpPr>
                  <p:nvPr/>
                </p:nvSpPr>
                <p:spPr bwMode="auto">
                  <a:xfrm rot="10200000">
                    <a:off x="2669" y="1016"/>
                    <a:ext cx="79" cy="79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>
                      <a:alpha val="83136"/>
                    </a:schemeClr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24595" name="Picture 15" descr="pomocnaravan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696" y="1757"/>
                    <a:ext cx="2259" cy="5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24596" name="Straight Connector 60"/>
                  <p:cNvCxnSpPr>
                    <a:cxnSpLocks noChangeShapeType="1"/>
                  </p:cNvCxnSpPr>
                  <p:nvPr/>
                </p:nvCxnSpPr>
                <p:spPr bwMode="auto">
                  <a:xfrm rot="-9414">
                    <a:off x="2739" y="1922"/>
                    <a:ext cx="180" cy="1"/>
                  </a:xfrm>
                  <a:prstGeom prst="line">
                    <a:avLst/>
                  </a:prstGeom>
                  <a:noFill/>
                  <a:ln w="15875" algn="ctr">
                    <a:solidFill>
                      <a:srgbClr val="0070C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4597" name="Straight Connector 61"/>
                  <p:cNvCxnSpPr>
                    <a:cxnSpLocks noChangeShapeType="1"/>
                  </p:cNvCxnSpPr>
                  <p:nvPr/>
                </p:nvCxnSpPr>
                <p:spPr bwMode="auto">
                  <a:xfrm rot="16190586" flipH="1">
                    <a:off x="2732" y="1918"/>
                    <a:ext cx="194" cy="1"/>
                  </a:xfrm>
                  <a:prstGeom prst="line">
                    <a:avLst/>
                  </a:prstGeom>
                  <a:noFill/>
                  <a:ln w="15875" algn="ctr">
                    <a:solidFill>
                      <a:srgbClr val="0070C0"/>
                    </a:solidFill>
                    <a:round/>
                    <a:headEnd/>
                    <a:tailEnd/>
                  </a:ln>
                </p:spPr>
              </p:cxnSp>
              <p:pic>
                <p:nvPicPr>
                  <p:cNvPr id="24598" name="Picture 18" descr="EPp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1882" y="1434"/>
                    <a:ext cx="182" cy="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599" name="Picture 19" descr="EPp1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470" y="1434"/>
                    <a:ext cx="181" cy="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4" name="Oval 80"/>
              <p:cNvSpPr>
                <a:spLocks noChangeArrowheads="1"/>
              </p:cNvSpPr>
              <p:nvPr/>
            </p:nvSpPr>
            <p:spPr bwMode="auto">
              <a:xfrm rot="4846768">
                <a:off x="3131" y="2032"/>
                <a:ext cx="39" cy="42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pic>
          <p:nvPicPr>
            <p:cNvPr id="24588" name="Picture 21" descr="simetral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331711">
              <a:off x="2673" y="793"/>
              <a:ext cx="282" cy="2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4534" name="Picture 22" descr="drugiuga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4920000">
            <a:off x="2772569" y="2728119"/>
            <a:ext cx="3597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23"/>
          <p:cNvSpPr txBox="1">
            <a:spLocks noChangeArrowheads="1"/>
          </p:cNvSpPr>
          <p:nvPr/>
        </p:nvSpPr>
        <p:spPr bwMode="auto">
          <a:xfrm>
            <a:off x="5003800" y="14128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3779838" y="981075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(180</a:t>
            </a: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°-127°):2 = 26,5</a:t>
            </a:r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 rot="4846768">
            <a:off x="4536281" y="1308894"/>
            <a:ext cx="61913" cy="66675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156325" y="60213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Simetralne ravni</a:t>
            </a:r>
            <a:endParaRPr lang="en-US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22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6" grpId="0"/>
      <p:bldP spid="64536" grpId="1"/>
      <p:bldP spid="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463" y="1244600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003800" y="14128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46313" y="819150"/>
            <a:ext cx="4492625" cy="4468813"/>
            <a:chOff x="1415" y="516"/>
            <a:chExt cx="2830" cy="2815"/>
          </a:xfrm>
        </p:grpSpPr>
        <p:grpSp>
          <p:nvGrpSpPr>
            <p:cNvPr id="25611" name="Group 6"/>
            <p:cNvGrpSpPr>
              <a:grpSpLocks/>
            </p:cNvGrpSpPr>
            <p:nvPr/>
          </p:nvGrpSpPr>
          <p:grpSpPr bwMode="auto">
            <a:xfrm rot="-5176333">
              <a:off x="1422" y="509"/>
              <a:ext cx="2815" cy="2830"/>
              <a:chOff x="1436" y="506"/>
              <a:chExt cx="2815" cy="2830"/>
            </a:xfrm>
          </p:grpSpPr>
          <p:grpSp>
            <p:nvGrpSpPr>
              <p:cNvPr id="25613" name="Group 7"/>
              <p:cNvGrpSpPr>
                <a:grpSpLocks/>
              </p:cNvGrpSpPr>
              <p:nvPr/>
            </p:nvGrpSpPr>
            <p:grpSpPr bwMode="auto">
              <a:xfrm rot="5241062">
                <a:off x="1429" y="513"/>
                <a:ext cx="2830" cy="2815"/>
                <a:chOff x="1429" y="513"/>
                <a:chExt cx="2830" cy="2815"/>
              </a:xfrm>
            </p:grpSpPr>
            <p:grpSp>
              <p:nvGrpSpPr>
                <p:cNvPr id="25615" name="Group 8"/>
                <p:cNvGrpSpPr>
                  <a:grpSpLocks/>
                </p:cNvGrpSpPr>
                <p:nvPr/>
              </p:nvGrpSpPr>
              <p:grpSpPr bwMode="auto">
                <a:xfrm rot="-4912854">
                  <a:off x="1436" y="506"/>
                  <a:ext cx="2815" cy="2830"/>
                  <a:chOff x="1436" y="511"/>
                  <a:chExt cx="2815" cy="2830"/>
                </a:xfrm>
              </p:grpSpPr>
              <p:grpSp>
                <p:nvGrpSpPr>
                  <p:cNvPr id="2561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436" y="511"/>
                    <a:ext cx="2815" cy="2830"/>
                    <a:chOff x="1439" y="521"/>
                    <a:chExt cx="2815" cy="2830"/>
                  </a:xfrm>
                </p:grpSpPr>
                <p:grpSp>
                  <p:nvGrpSpPr>
                    <p:cNvPr id="25626" name="Group 10"/>
                    <p:cNvGrpSpPr>
                      <a:grpSpLocks/>
                    </p:cNvGrpSpPr>
                    <p:nvPr/>
                  </p:nvGrpSpPr>
                  <p:grpSpPr bwMode="auto">
                    <a:xfrm rot="-9414">
                      <a:off x="1439" y="521"/>
                      <a:ext cx="2815" cy="2830"/>
                      <a:chOff x="1428" y="511"/>
                      <a:chExt cx="2815" cy="2830"/>
                    </a:xfrm>
                  </p:grpSpPr>
                  <p:grpSp>
                    <p:nvGrpSpPr>
                      <p:cNvPr id="9" name="Group 39"/>
                      <p:cNvGrpSpPr/>
                      <p:nvPr/>
                    </p:nvGrpSpPr>
                    <p:grpSpPr>
                      <a:xfrm>
                        <a:off x="1440" y="521"/>
                        <a:ext cx="2790" cy="2809"/>
                        <a:chOff x="2357422" y="1214422"/>
                        <a:chExt cx="4429156" cy="4429156"/>
                      </a:xfrm>
                      <a:solidFill>
                        <a:schemeClr val="bg1">
                          <a:lumMod val="95000"/>
                          <a:alpha val="37000"/>
                        </a:schemeClr>
                      </a:solidFill>
                    </p:grpSpPr>
                    <p:sp>
                      <p:nvSpPr>
                        <p:cNvPr id="42" name="Rectangle 41"/>
                        <p:cNvSpPr/>
                        <p:nvPr/>
                      </p:nvSpPr>
                      <p:spPr>
                        <a:xfrm>
                          <a:off x="2357422" y="1214422"/>
                          <a:ext cx="4429156" cy="4429156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10" name="Group 1"/>
                        <p:cNvGrpSpPr/>
                        <p:nvPr/>
                      </p:nvGrpSpPr>
                      <p:grpSpPr>
                        <a:xfrm>
                          <a:off x="2757488" y="1285860"/>
                          <a:ext cx="3600462" cy="3929090"/>
                          <a:chOff x="6500826" y="1730339"/>
                          <a:chExt cx="3600462" cy="3929090"/>
                        </a:xfrm>
                        <a:grpFill/>
                      </p:grpSpPr>
                      <p:sp>
                        <p:nvSpPr>
                          <p:cNvPr id="43" name="Oval 2"/>
                          <p:cNvSpPr/>
                          <p:nvPr/>
                        </p:nvSpPr>
                        <p:spPr>
                          <a:xfrm>
                            <a:off x="6500826" y="2071678"/>
                            <a:ext cx="3600462" cy="3587751"/>
                          </a:xfrm>
                          <a:prstGeom prst="ellipse">
                            <a:avLst/>
                          </a:prstGeom>
                          <a:grpFill/>
                          <a:ln w="22225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  <p:grpSp>
                        <p:nvGrpSpPr>
                          <p:cNvPr id="11" name="Group 31"/>
                          <p:cNvGrpSpPr/>
                          <p:nvPr/>
                        </p:nvGrpSpPr>
                        <p:grpSpPr>
                          <a:xfrm>
                            <a:off x="8186750" y="1730339"/>
                            <a:ext cx="228601" cy="341338"/>
                            <a:chOff x="4371974" y="679421"/>
                            <a:chExt cx="228601" cy="341338"/>
                          </a:xfrm>
                          <a:grpFill/>
                        </p:grpSpPr>
                        <p:sp>
                          <p:nvSpPr>
                            <p:cNvPr id="45" name="Isosceles Triangle 44"/>
                            <p:cNvSpPr/>
                            <p:nvPr/>
                          </p:nvSpPr>
                          <p:spPr>
                            <a:xfrm>
                              <a:off x="4371974" y="679421"/>
                              <a:ext cx="228601" cy="214314"/>
                            </a:xfrm>
                            <a:prstGeom prst="triangle">
                              <a:avLst/>
                            </a:prstGeom>
                            <a:grpFill/>
                            <a:ln w="15875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46" name="Straight Connector 5"/>
                            <p:cNvCxnSpPr>
                              <a:stCxn id="45" idx="3"/>
                            </p:cNvCxnSpPr>
                            <p:nvPr/>
                          </p:nvCxnSpPr>
                          <p:spPr>
                            <a:xfrm rot="16200000" flipH="1">
                              <a:off x="4422766" y="957244"/>
                              <a:ext cx="127025" cy="6"/>
                            </a:xfrm>
                            <a:prstGeom prst="line">
                              <a:avLst/>
                            </a:prstGeom>
                            <a:grpFill/>
                            <a:ln w="15875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sp>
                    <p:nvSpPr>
                      <p:cNvPr id="50" name="Isosceles Triangle 49"/>
                      <p:cNvSpPr/>
                      <p:nvPr/>
                    </p:nvSpPr>
                    <p:spPr>
                      <a:xfrm rot="5400000">
                        <a:off x="1424" y="540"/>
                        <a:ext cx="392" cy="360"/>
                      </a:xfrm>
                      <a:prstGeom prst="triangle">
                        <a:avLst>
                          <a:gd name="adj" fmla="val 335"/>
                        </a:avLst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</p:grpSp>
                <p:pic>
                  <p:nvPicPr>
                    <p:cNvPr id="25627" name="Picture 13" descr="trase planara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918" y="964"/>
                      <a:ext cx="1760" cy="18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25618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696" y="566"/>
                    <a:ext cx="2496" cy="1703"/>
                    <a:chOff x="1696" y="566"/>
                    <a:chExt cx="2496" cy="1703"/>
                  </a:xfrm>
                </p:grpSpPr>
                <p:pic>
                  <p:nvPicPr>
                    <p:cNvPr id="25619" name="Picture 15" descr="EP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 rot="-9414">
                      <a:off x="3512" y="566"/>
                      <a:ext cx="680" cy="30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5620" name="AutoShape 16"/>
                    <p:cNvSpPr>
                      <a:spLocks noChangeArrowheads="1"/>
                    </p:cNvSpPr>
                    <p:nvPr/>
                  </p:nvSpPr>
                  <p:spPr bwMode="auto">
                    <a:xfrm rot="10200000">
                      <a:off x="2669" y="1016"/>
                      <a:ext cx="79" cy="79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bg1">
                        <a:alpha val="83136"/>
                      </a:scheme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25621" name="Picture 17" descr="pomocnaravan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696" y="1757"/>
                      <a:ext cx="2259" cy="5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cxnSp>
                  <p:nvCxnSpPr>
                    <p:cNvPr id="25622" name="Straight Connector 60"/>
                    <p:cNvCxnSpPr>
                      <a:cxnSpLocks noChangeShapeType="1"/>
                    </p:cNvCxnSpPr>
                    <p:nvPr/>
                  </p:nvCxnSpPr>
                  <p:spPr bwMode="auto">
                    <a:xfrm rot="-9414">
                      <a:off x="2739" y="1922"/>
                      <a:ext cx="180" cy="1"/>
                    </a:xfrm>
                    <a:prstGeom prst="line">
                      <a:avLst/>
                    </a:prstGeom>
                    <a:noFill/>
                    <a:ln w="15875" algn="ctr">
                      <a:solidFill>
                        <a:srgbClr val="0070C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623" name="Straight Connector 61"/>
                    <p:cNvCxnSpPr>
                      <a:cxnSpLocks noChangeShapeType="1"/>
                    </p:cNvCxnSpPr>
                    <p:nvPr/>
                  </p:nvCxnSpPr>
                  <p:spPr bwMode="auto">
                    <a:xfrm rot="16190586" flipH="1">
                      <a:off x="2732" y="1918"/>
                      <a:ext cx="194" cy="1"/>
                    </a:xfrm>
                    <a:prstGeom prst="line">
                      <a:avLst/>
                    </a:prstGeom>
                    <a:noFill/>
                    <a:ln w="15875" algn="ctr">
                      <a:solidFill>
                        <a:srgbClr val="0070C0"/>
                      </a:solidFill>
                      <a:round/>
                      <a:headEnd/>
                      <a:tailEnd/>
                    </a:ln>
                  </p:spPr>
                </p:cxnSp>
                <p:pic>
                  <p:nvPicPr>
                    <p:cNvPr id="25624" name="Picture 20" descr="EPp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882" y="1434"/>
                      <a:ext cx="182" cy="8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5625" name="Picture 21" descr="EPp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470" y="1434"/>
                      <a:ext cx="181" cy="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sp>
              <p:nvSpPr>
                <p:cNvPr id="4" name="Oval 80"/>
                <p:cNvSpPr>
                  <a:spLocks noChangeArrowheads="1"/>
                </p:cNvSpPr>
                <p:nvPr/>
              </p:nvSpPr>
              <p:spPr bwMode="auto">
                <a:xfrm rot="4846768">
                  <a:off x="3132" y="2031"/>
                  <a:ext cx="39" cy="42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25614" name="Picture 23" descr="simetral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331711">
                <a:off x="2673" y="793"/>
                <a:ext cx="282" cy="2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 rot="4846768">
              <a:off x="2857" y="825"/>
              <a:ext cx="39" cy="4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65561" name="Picture 25" descr="drugasimetral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805198">
            <a:off x="2092325" y="2322513"/>
            <a:ext cx="359727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62" name="Line 26"/>
          <p:cNvSpPr>
            <a:spLocks noChangeShapeType="1"/>
          </p:cNvSpPr>
          <p:nvPr/>
        </p:nvSpPr>
        <p:spPr bwMode="auto">
          <a:xfrm flipH="1">
            <a:off x="2566988" y="3049588"/>
            <a:ext cx="10795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 flipH="1">
            <a:off x="2973388" y="3059113"/>
            <a:ext cx="10795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6156325" y="60213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Simetralne ravni</a:t>
            </a:r>
            <a:endParaRPr lang="en-US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2" grpId="0" animBg="1"/>
      <p:bldP spid="655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463" y="1244600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003800" y="14128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2246313" y="819150"/>
            <a:ext cx="4492625" cy="4468813"/>
            <a:chOff x="1415" y="516"/>
            <a:chExt cx="2830" cy="2815"/>
          </a:xfrm>
        </p:grpSpPr>
        <p:grpSp>
          <p:nvGrpSpPr>
            <p:cNvPr id="26644" name="Group 6"/>
            <p:cNvGrpSpPr>
              <a:grpSpLocks/>
            </p:cNvGrpSpPr>
            <p:nvPr/>
          </p:nvGrpSpPr>
          <p:grpSpPr bwMode="auto">
            <a:xfrm rot="-954124">
              <a:off x="1415" y="516"/>
              <a:ext cx="2830" cy="2815"/>
              <a:chOff x="1415" y="516"/>
              <a:chExt cx="2830" cy="2815"/>
            </a:xfrm>
          </p:grpSpPr>
          <p:grpSp>
            <p:nvGrpSpPr>
              <p:cNvPr id="26647" name="Group 7"/>
              <p:cNvGrpSpPr>
                <a:grpSpLocks/>
              </p:cNvGrpSpPr>
              <p:nvPr/>
            </p:nvGrpSpPr>
            <p:grpSpPr bwMode="auto">
              <a:xfrm rot="-5176333">
                <a:off x="1422" y="509"/>
                <a:ext cx="2815" cy="2830"/>
                <a:chOff x="1436" y="506"/>
                <a:chExt cx="2815" cy="2830"/>
              </a:xfrm>
            </p:grpSpPr>
            <p:grpSp>
              <p:nvGrpSpPr>
                <p:cNvPr id="26649" name="Group 8"/>
                <p:cNvGrpSpPr>
                  <a:grpSpLocks/>
                </p:cNvGrpSpPr>
                <p:nvPr/>
              </p:nvGrpSpPr>
              <p:grpSpPr bwMode="auto">
                <a:xfrm rot="5241062">
                  <a:off x="1429" y="513"/>
                  <a:ext cx="2830" cy="2815"/>
                  <a:chOff x="1429" y="513"/>
                  <a:chExt cx="2830" cy="2815"/>
                </a:xfrm>
              </p:grpSpPr>
              <p:grpSp>
                <p:nvGrpSpPr>
                  <p:cNvPr id="26651" name="Group 9"/>
                  <p:cNvGrpSpPr>
                    <a:grpSpLocks/>
                  </p:cNvGrpSpPr>
                  <p:nvPr/>
                </p:nvGrpSpPr>
                <p:grpSpPr bwMode="auto">
                  <a:xfrm rot="-4912854">
                    <a:off x="1436" y="506"/>
                    <a:ext cx="2815" cy="2830"/>
                    <a:chOff x="1436" y="511"/>
                    <a:chExt cx="2815" cy="2830"/>
                  </a:xfrm>
                </p:grpSpPr>
                <p:grpSp>
                  <p:nvGrpSpPr>
                    <p:cNvPr id="26653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36" y="511"/>
                      <a:ext cx="2815" cy="2830"/>
                      <a:chOff x="1439" y="521"/>
                      <a:chExt cx="2815" cy="2830"/>
                    </a:xfrm>
                  </p:grpSpPr>
                  <p:grpSp>
                    <p:nvGrpSpPr>
                      <p:cNvPr id="26662" name="Group 11"/>
                      <p:cNvGrpSpPr>
                        <a:grpSpLocks/>
                      </p:cNvGrpSpPr>
                      <p:nvPr/>
                    </p:nvGrpSpPr>
                    <p:grpSpPr bwMode="auto">
                      <a:xfrm rot="-9414">
                        <a:off x="1439" y="521"/>
                        <a:ext cx="2815" cy="2830"/>
                        <a:chOff x="1428" y="511"/>
                        <a:chExt cx="2815" cy="2830"/>
                      </a:xfrm>
                    </p:grpSpPr>
                    <p:grpSp>
                      <p:nvGrpSpPr>
                        <p:cNvPr id="12" name="Group 39"/>
                        <p:cNvGrpSpPr/>
                        <p:nvPr/>
                      </p:nvGrpSpPr>
                      <p:grpSpPr>
                        <a:xfrm>
                          <a:off x="1440" y="521"/>
                          <a:ext cx="2790" cy="2809"/>
                          <a:chOff x="2357422" y="1214422"/>
                          <a:chExt cx="4429156" cy="4429156"/>
                        </a:xfrm>
                        <a:solidFill>
                          <a:schemeClr val="bg1">
                            <a:lumMod val="95000"/>
                            <a:alpha val="37000"/>
                          </a:schemeClr>
                        </a:solidFill>
                      </p:grpSpPr>
                      <p:sp>
                        <p:nvSpPr>
                          <p:cNvPr id="42" name="Rectangle 41"/>
                          <p:cNvSpPr/>
                          <p:nvPr/>
                        </p:nvSpPr>
                        <p:spPr>
                          <a:xfrm>
                            <a:off x="2357422" y="1214422"/>
                            <a:ext cx="4429156" cy="4429156"/>
                          </a:xfrm>
                          <a:prstGeom prst="rect">
                            <a:avLst/>
                          </a:prstGeom>
                          <a:grpFill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  <p:grpSp>
                        <p:nvGrpSpPr>
                          <p:cNvPr id="13" name="Group 1"/>
                          <p:cNvGrpSpPr/>
                          <p:nvPr/>
                        </p:nvGrpSpPr>
                        <p:grpSpPr>
                          <a:xfrm>
                            <a:off x="2757488" y="1285860"/>
                            <a:ext cx="3600462" cy="3929090"/>
                            <a:chOff x="6500826" y="1730339"/>
                            <a:chExt cx="3600462" cy="3929090"/>
                          </a:xfrm>
                          <a:grpFill/>
                        </p:grpSpPr>
                        <p:sp>
                          <p:nvSpPr>
                            <p:cNvPr id="43" name="Oval 2"/>
                            <p:cNvSpPr/>
                            <p:nvPr/>
                          </p:nvSpPr>
                          <p:spPr>
                            <a:xfrm>
                              <a:off x="6500826" y="2071678"/>
                              <a:ext cx="3600462" cy="3587751"/>
                            </a:xfrm>
                            <a:prstGeom prst="ellipse">
                              <a:avLst/>
                            </a:prstGeom>
                            <a:grpFill/>
                            <a:ln w="22225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14" name="Group 31"/>
                            <p:cNvGrpSpPr/>
                            <p:nvPr/>
                          </p:nvGrpSpPr>
                          <p:grpSpPr>
                            <a:xfrm>
                              <a:off x="8186750" y="1730339"/>
                              <a:ext cx="228601" cy="341338"/>
                              <a:chOff x="4371974" y="679421"/>
                              <a:chExt cx="228601" cy="341338"/>
                            </a:xfrm>
                            <a:grpFill/>
                          </p:grpSpPr>
                          <p:sp>
                            <p:nvSpPr>
                              <p:cNvPr id="45" name="Isosceles Triangle 44"/>
                              <p:cNvSpPr/>
                              <p:nvPr/>
                            </p:nvSpPr>
                            <p:spPr>
                              <a:xfrm>
                                <a:off x="4371974" y="679421"/>
                                <a:ext cx="228601" cy="214314"/>
                              </a:xfrm>
                              <a:prstGeom prst="triangle">
                                <a:avLst/>
                              </a:prstGeom>
                              <a:grpFill/>
                              <a:ln w="15875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cxnSp>
                            <p:nvCxnSpPr>
                              <p:cNvPr id="46" name="Straight Connector 5"/>
                              <p:cNvCxnSpPr>
                                <a:stCxn id="45" idx="3"/>
                              </p:cNvCxnSpPr>
                              <p:nvPr/>
                            </p:nvCxnSpPr>
                            <p:spPr>
                              <a:xfrm rot="16200000" flipH="1">
                                <a:off x="4422766" y="957244"/>
                                <a:ext cx="127025" cy="6"/>
                              </a:xfrm>
                              <a:prstGeom prst="line">
                                <a:avLst/>
                              </a:prstGeom>
                              <a:grpFill/>
                              <a:ln w="15875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</p:grpSp>
                    <p:sp>
                      <p:nvSpPr>
                        <p:cNvPr id="50" name="Isosceles Triangle 49"/>
                        <p:cNvSpPr/>
                        <p:nvPr/>
                      </p:nvSpPr>
                      <p:spPr>
                        <a:xfrm rot="5400000">
                          <a:off x="1424" y="538"/>
                          <a:ext cx="392" cy="360"/>
                        </a:xfrm>
                        <a:prstGeom prst="triangle">
                          <a:avLst>
                            <a:gd name="adj" fmla="val 335"/>
                          </a:avLst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</p:grpSp>
                  <p:pic>
                    <p:nvPicPr>
                      <p:cNvPr id="26663" name="Picture 14" descr="trase planar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" y="964"/>
                        <a:ext cx="1760" cy="1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grpSp>
                  <p:nvGrpSpPr>
                    <p:cNvPr id="26654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96" y="566"/>
                      <a:ext cx="2496" cy="1703"/>
                      <a:chOff x="1696" y="566"/>
                      <a:chExt cx="2496" cy="1703"/>
                    </a:xfrm>
                  </p:grpSpPr>
                  <p:pic>
                    <p:nvPicPr>
                      <p:cNvPr id="26655" name="Picture 16" descr="EP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/>
                      <a:srcRect/>
                      <a:stretch>
                        <a:fillRect/>
                      </a:stretch>
                    </p:blipFill>
                    <p:spPr bwMode="auto">
                      <a:xfrm rot="-9414">
                        <a:off x="3512" y="566"/>
                        <a:ext cx="680" cy="3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sp>
                    <p:nvSpPr>
                      <p:cNvPr id="26656" name="AutoShape 17"/>
                      <p:cNvSpPr>
                        <a:spLocks noChangeArrowheads="1"/>
                      </p:cNvSpPr>
                      <p:nvPr/>
                    </p:nvSpPr>
                    <p:spPr bwMode="auto">
                      <a:xfrm rot="10200000">
                        <a:off x="2669" y="1016"/>
                        <a:ext cx="79" cy="7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83136"/>
                        </a:schemeClr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pic>
                    <p:nvPicPr>
                      <p:cNvPr id="26657" name="Picture 18" descr="pomocnaravan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" y="1757"/>
                        <a:ext cx="2259" cy="5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cxnSp>
                    <p:nvCxnSpPr>
                      <p:cNvPr id="26658" name="Straight Connector 6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-9414">
                        <a:off x="2739" y="1922"/>
                        <a:ext cx="180" cy="1"/>
                      </a:xfrm>
                      <a:prstGeom prst="line">
                        <a:avLst/>
                      </a:prstGeom>
                      <a:noFill/>
                      <a:ln w="15875" algn="ctr">
                        <a:solidFill>
                          <a:srgbClr val="0070C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26659" name="Straight Connector 6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16190586" flipH="1">
                        <a:off x="2732" y="1918"/>
                        <a:ext cx="194" cy="1"/>
                      </a:xfrm>
                      <a:prstGeom prst="line">
                        <a:avLst/>
                      </a:prstGeom>
                      <a:noFill/>
                      <a:ln w="15875" algn="ctr">
                        <a:solidFill>
                          <a:srgbClr val="0070C0"/>
                        </a:solidFill>
                        <a:round/>
                        <a:headEnd/>
                        <a:tailEnd/>
                      </a:ln>
                    </p:spPr>
                  </p:cxnSp>
                  <p:pic>
                    <p:nvPicPr>
                      <p:cNvPr id="26660" name="Picture 21" descr="EPp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" y="1434"/>
                        <a:ext cx="182" cy="8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26661" name="Picture 22" descr="EPp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" y="1434"/>
                        <a:ext cx="181" cy="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</p:grpSp>
              <p:sp>
                <p:nvSpPr>
                  <p:cNvPr id="4" name="Oval 80"/>
                  <p:cNvSpPr>
                    <a:spLocks noChangeArrowheads="1"/>
                  </p:cNvSpPr>
                  <p:nvPr/>
                </p:nvSpPr>
                <p:spPr bwMode="auto">
                  <a:xfrm rot="4846768">
                    <a:off x="3132" y="2031"/>
                    <a:ext cx="39" cy="4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algn="ctr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</p:grpSp>
            <p:pic>
              <p:nvPicPr>
                <p:cNvPr id="26650" name="Picture 24" descr="simetrala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 rot="331711">
                  <a:off x="2673" y="793"/>
                  <a:ext cx="282" cy="2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" name="Oval 80"/>
              <p:cNvSpPr>
                <a:spLocks noChangeArrowheads="1"/>
              </p:cNvSpPr>
              <p:nvPr/>
            </p:nvSpPr>
            <p:spPr bwMode="auto">
              <a:xfrm rot="4846768">
                <a:off x="2857" y="824"/>
                <a:ext cx="39" cy="42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pic>
          <p:nvPicPr>
            <p:cNvPr id="26645" name="Picture 26" descr="drugasimetral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-5805198">
              <a:off x="1318" y="1463"/>
              <a:ext cx="2266" cy="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6" name="Line 27"/>
            <p:cNvSpPr>
              <a:spLocks noChangeShapeType="1"/>
            </p:cNvSpPr>
            <p:nvPr/>
          </p:nvSpPr>
          <p:spPr bwMode="auto">
            <a:xfrm flipH="1">
              <a:off x="1617" y="1921"/>
              <a:ext cx="6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6767513" y="3429000"/>
            <a:ext cx="23764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Elementi pada 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ravni simetrije:</a:t>
            </a:r>
          </a:p>
        </p:txBody>
      </p: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2628900" y="3019425"/>
            <a:ext cx="647700" cy="409575"/>
            <a:chOff x="1655" y="1906"/>
            <a:chExt cx="408" cy="258"/>
          </a:xfrm>
        </p:grpSpPr>
        <p:sp>
          <p:nvSpPr>
            <p:cNvPr id="7" name="Oval 80"/>
            <p:cNvSpPr>
              <a:spLocks noChangeArrowheads="1"/>
            </p:cNvSpPr>
            <p:nvPr/>
          </p:nvSpPr>
          <p:spPr bwMode="auto">
            <a:xfrm rot="4846768">
              <a:off x="1780" y="1905"/>
              <a:ext cx="39" cy="42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6643" name="Text Box 31"/>
            <p:cNvSpPr txBox="1">
              <a:spLocks noChangeArrowheads="1"/>
            </p:cNvSpPr>
            <p:nvPr/>
          </p:nvSpPr>
          <p:spPr bwMode="auto">
            <a:xfrm>
              <a:off x="1655" y="1933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10</a:t>
              </a:r>
              <a:r>
                <a:rPr lang="en-US">
                  <a:cs typeface="Arial" charset="0"/>
                </a:rPr>
                <a:t>°</a:t>
              </a:r>
            </a:p>
          </p:txBody>
        </p:sp>
      </p:grpSp>
      <p:sp>
        <p:nvSpPr>
          <p:cNvPr id="26632" name="Line 32"/>
          <p:cNvSpPr>
            <a:spLocks noChangeShapeType="1"/>
          </p:cNvSpPr>
          <p:nvPr/>
        </p:nvSpPr>
        <p:spPr bwMode="auto">
          <a:xfrm flipH="1">
            <a:off x="2987675" y="3049588"/>
            <a:ext cx="10795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2871788" y="3019425"/>
            <a:ext cx="647700" cy="409575"/>
            <a:chOff x="1655" y="1906"/>
            <a:chExt cx="408" cy="258"/>
          </a:xfrm>
        </p:grpSpPr>
        <p:sp>
          <p:nvSpPr>
            <p:cNvPr id="81" name="Oval 80"/>
            <p:cNvSpPr>
              <a:spLocks noChangeArrowheads="1"/>
            </p:cNvSpPr>
            <p:nvPr/>
          </p:nvSpPr>
          <p:spPr bwMode="auto">
            <a:xfrm rot="4846768">
              <a:off x="1780" y="1905"/>
              <a:ext cx="39" cy="42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6641" name="Text Box 35"/>
            <p:cNvSpPr txBox="1">
              <a:spLocks noChangeArrowheads="1"/>
            </p:cNvSpPr>
            <p:nvPr/>
          </p:nvSpPr>
          <p:spPr bwMode="auto">
            <a:xfrm>
              <a:off x="1655" y="1933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24</a:t>
              </a:r>
              <a:r>
                <a:rPr lang="en-US">
                  <a:cs typeface="Arial" charset="0"/>
                </a:rPr>
                <a:t>°</a:t>
              </a:r>
            </a:p>
          </p:txBody>
        </p:sp>
      </p:grp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7019925" y="4221163"/>
            <a:ext cx="1296988" cy="366712"/>
            <a:chOff x="4422" y="2659"/>
            <a:chExt cx="817" cy="231"/>
          </a:xfrm>
        </p:grpSpPr>
        <p:sp>
          <p:nvSpPr>
            <p:cNvPr id="26638" name="Text Box 37"/>
            <p:cNvSpPr txBox="1">
              <a:spLocks noChangeArrowheads="1"/>
            </p:cNvSpPr>
            <p:nvPr/>
          </p:nvSpPr>
          <p:spPr bwMode="auto">
            <a:xfrm>
              <a:off x="4422" y="2659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26639" name="Text Box 38"/>
            <p:cNvSpPr txBox="1">
              <a:spLocks noChangeArrowheads="1"/>
            </p:cNvSpPr>
            <p:nvPr/>
          </p:nvSpPr>
          <p:spPr bwMode="auto">
            <a:xfrm>
              <a:off x="4785" y="2659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  /24</a:t>
              </a:r>
              <a:endParaRPr lang="en-US">
                <a:cs typeface="Arial" charset="0"/>
              </a:endParaRPr>
            </a:p>
          </p:txBody>
        </p:sp>
      </p:grpSp>
      <p:pic>
        <p:nvPicPr>
          <p:cNvPr id="66599" name="Picture 39" descr="s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300" y="15573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00" name="Text Box 40"/>
          <p:cNvSpPr txBox="1">
            <a:spLocks noChangeArrowheads="1"/>
          </p:cNvSpPr>
          <p:nvPr/>
        </p:nvSpPr>
        <p:spPr bwMode="auto">
          <a:xfrm>
            <a:off x="6156325" y="60213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Simetralne ravni</a:t>
            </a:r>
            <a:endParaRPr lang="en-US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6767513" y="3429000"/>
            <a:ext cx="23764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Elementi pada 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ravni simetrije:</a:t>
            </a:r>
          </a:p>
        </p:txBody>
      </p:sp>
      <p:pic>
        <p:nvPicPr>
          <p:cNvPr id="27651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463" y="1244600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03800" y="14128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7019925" y="4221163"/>
            <a:ext cx="1296988" cy="366712"/>
            <a:chOff x="4422" y="2659"/>
            <a:chExt cx="817" cy="231"/>
          </a:xfrm>
        </p:grpSpPr>
        <p:sp>
          <p:nvSpPr>
            <p:cNvPr id="27688" name="Text Box 7"/>
            <p:cNvSpPr txBox="1">
              <a:spLocks noChangeArrowheads="1"/>
            </p:cNvSpPr>
            <p:nvPr/>
          </p:nvSpPr>
          <p:spPr bwMode="auto">
            <a:xfrm>
              <a:off x="4422" y="2659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27689" name="Text Box 8"/>
            <p:cNvSpPr txBox="1">
              <a:spLocks noChangeArrowheads="1"/>
            </p:cNvSpPr>
            <p:nvPr/>
          </p:nvSpPr>
          <p:spPr bwMode="auto">
            <a:xfrm>
              <a:off x="4785" y="2659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 /24</a:t>
              </a:r>
              <a:endParaRPr lang="en-US">
                <a:cs typeface="Arial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46313" y="819150"/>
            <a:ext cx="4492625" cy="4468813"/>
            <a:chOff x="1415" y="516"/>
            <a:chExt cx="2830" cy="2815"/>
          </a:xfrm>
        </p:grpSpPr>
        <p:grpSp>
          <p:nvGrpSpPr>
            <p:cNvPr id="27662" name="Group 10"/>
            <p:cNvGrpSpPr>
              <a:grpSpLocks/>
            </p:cNvGrpSpPr>
            <p:nvPr/>
          </p:nvGrpSpPr>
          <p:grpSpPr bwMode="auto">
            <a:xfrm>
              <a:off x="1415" y="516"/>
              <a:ext cx="2830" cy="2815"/>
              <a:chOff x="1415" y="516"/>
              <a:chExt cx="2830" cy="2815"/>
            </a:xfrm>
          </p:grpSpPr>
          <p:grpSp>
            <p:nvGrpSpPr>
              <p:cNvPr id="27664" name="Group 11"/>
              <p:cNvGrpSpPr>
                <a:grpSpLocks/>
              </p:cNvGrpSpPr>
              <p:nvPr/>
            </p:nvGrpSpPr>
            <p:grpSpPr bwMode="auto">
              <a:xfrm>
                <a:off x="1415" y="516"/>
                <a:ext cx="2830" cy="2815"/>
                <a:chOff x="1415" y="516"/>
                <a:chExt cx="2830" cy="2815"/>
              </a:xfrm>
            </p:grpSpPr>
            <p:grpSp>
              <p:nvGrpSpPr>
                <p:cNvPr id="27666" name="Group 12"/>
                <p:cNvGrpSpPr>
                  <a:grpSpLocks/>
                </p:cNvGrpSpPr>
                <p:nvPr/>
              </p:nvGrpSpPr>
              <p:grpSpPr bwMode="auto">
                <a:xfrm rot="-954124">
                  <a:off x="1415" y="516"/>
                  <a:ext cx="2830" cy="2815"/>
                  <a:chOff x="1415" y="516"/>
                  <a:chExt cx="2830" cy="2815"/>
                </a:xfrm>
              </p:grpSpPr>
              <p:grpSp>
                <p:nvGrpSpPr>
                  <p:cNvPr id="27669" name="Group 13"/>
                  <p:cNvGrpSpPr>
                    <a:grpSpLocks/>
                  </p:cNvGrpSpPr>
                  <p:nvPr/>
                </p:nvGrpSpPr>
                <p:grpSpPr bwMode="auto">
                  <a:xfrm rot="-5176333">
                    <a:off x="1422" y="509"/>
                    <a:ext cx="2815" cy="2830"/>
                    <a:chOff x="1436" y="506"/>
                    <a:chExt cx="2815" cy="2830"/>
                  </a:xfrm>
                </p:grpSpPr>
                <p:grpSp>
                  <p:nvGrpSpPr>
                    <p:cNvPr id="27671" name="Group 14"/>
                    <p:cNvGrpSpPr>
                      <a:grpSpLocks/>
                    </p:cNvGrpSpPr>
                    <p:nvPr/>
                  </p:nvGrpSpPr>
                  <p:grpSpPr bwMode="auto">
                    <a:xfrm rot="5241062">
                      <a:off x="1429" y="513"/>
                      <a:ext cx="2830" cy="2815"/>
                      <a:chOff x="1429" y="513"/>
                      <a:chExt cx="2830" cy="2815"/>
                    </a:xfrm>
                  </p:grpSpPr>
                  <p:grpSp>
                    <p:nvGrpSpPr>
                      <p:cNvPr id="27673" name="Group 15"/>
                      <p:cNvGrpSpPr>
                        <a:grpSpLocks/>
                      </p:cNvGrpSpPr>
                      <p:nvPr/>
                    </p:nvGrpSpPr>
                    <p:grpSpPr bwMode="auto">
                      <a:xfrm rot="-4912854">
                        <a:off x="1436" y="506"/>
                        <a:ext cx="2815" cy="2830"/>
                        <a:chOff x="1436" y="511"/>
                        <a:chExt cx="2815" cy="2830"/>
                      </a:xfrm>
                    </p:grpSpPr>
                    <p:grpSp>
                      <p:nvGrpSpPr>
                        <p:cNvPr id="27675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36" y="511"/>
                          <a:ext cx="2815" cy="2830"/>
                          <a:chOff x="1439" y="521"/>
                          <a:chExt cx="2815" cy="2830"/>
                        </a:xfrm>
                      </p:grpSpPr>
                      <p:grpSp>
                        <p:nvGrpSpPr>
                          <p:cNvPr id="27684" name="Group 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rot="-9414">
                            <a:off x="1439" y="521"/>
                            <a:ext cx="2815" cy="2830"/>
                            <a:chOff x="1428" y="511"/>
                            <a:chExt cx="2815" cy="2830"/>
                          </a:xfrm>
                        </p:grpSpPr>
                        <p:grpSp>
                          <p:nvGrpSpPr>
                            <p:cNvPr id="13" name="Group 39"/>
                            <p:cNvGrpSpPr/>
                            <p:nvPr/>
                          </p:nvGrpSpPr>
                          <p:grpSpPr>
                            <a:xfrm>
                              <a:off x="1440" y="521"/>
                              <a:ext cx="2790" cy="2809"/>
                              <a:chOff x="2357422" y="1214422"/>
                              <a:chExt cx="4429156" cy="4429156"/>
                            </a:xfrm>
                            <a:solidFill>
                              <a:schemeClr val="bg1">
                                <a:lumMod val="95000"/>
                                <a:alpha val="37000"/>
                              </a:schemeClr>
                            </a:solidFill>
                          </p:grpSpPr>
                          <p:sp>
                            <p:nvSpPr>
                              <p:cNvPr id="42" name="Rectangle 41"/>
                              <p:cNvSpPr/>
                              <p:nvPr/>
                            </p:nvSpPr>
                            <p:spPr>
                              <a:xfrm>
                                <a:off x="2357422" y="1214422"/>
                                <a:ext cx="4429156" cy="4429156"/>
                              </a:xfrm>
                              <a:prstGeom prst="rect">
                                <a:avLst/>
                              </a:prstGeom>
                              <a:grpFill/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14" name="Group 1"/>
                              <p:cNvGrpSpPr/>
                              <p:nvPr/>
                            </p:nvGrpSpPr>
                            <p:grpSpPr>
                              <a:xfrm>
                                <a:off x="2757488" y="1285860"/>
                                <a:ext cx="3600462" cy="3929090"/>
                                <a:chOff x="6500826" y="1730339"/>
                                <a:chExt cx="3600462" cy="3929090"/>
                              </a:xfrm>
                              <a:grpFill/>
                            </p:grpSpPr>
                            <p:sp>
                              <p:nvSpPr>
                                <p:cNvPr id="43" name="Oval 2"/>
                                <p:cNvSpPr/>
                                <p:nvPr/>
                              </p:nvSpPr>
                              <p:spPr>
                                <a:xfrm>
                                  <a:off x="6500826" y="2071678"/>
                                  <a:ext cx="3600462" cy="3587751"/>
                                </a:xfrm>
                                <a:prstGeom prst="ellipse">
                                  <a:avLst/>
                                </a:prstGeom>
                                <a:grpFill/>
                                <a:ln w="22225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 eaLnBrk="1" hangingPunct="1"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15" name="Group 31"/>
                                <p:cNvGrpSpPr/>
                                <p:nvPr/>
                              </p:nvGrpSpPr>
                              <p:grpSpPr>
                                <a:xfrm>
                                  <a:off x="8186750" y="1730339"/>
                                  <a:ext cx="228601" cy="341338"/>
                                  <a:chOff x="4371974" y="679421"/>
                                  <a:chExt cx="228601" cy="341338"/>
                                </a:xfrm>
                                <a:grpFill/>
                              </p:grpSpPr>
                              <p:sp>
                                <p:nvSpPr>
                                  <p:cNvPr id="45" name="Isosceles Triangle 44"/>
                                  <p:cNvSpPr/>
                                  <p:nvPr/>
                                </p:nvSpPr>
                                <p:spPr>
                                  <a:xfrm>
                                    <a:off x="4371974" y="679421"/>
                                    <a:ext cx="228601" cy="214314"/>
                                  </a:xfrm>
                                  <a:prstGeom prst="triangle">
                                    <a:avLst/>
                                  </a:prstGeom>
                                  <a:grpFill/>
                                  <a:ln w="15875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anchor="ctr"/>
                                  <a:lstStyle/>
                                  <a:p>
                                    <a:pPr algn="ctr" eaLnBrk="1" hangingPunct="1"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cxnSp>
                                <p:nvCxnSpPr>
                                  <p:cNvPr id="46" name="Straight Connector 5"/>
                                  <p:cNvCxnSpPr>
                                    <a:stCxn id="45" idx="3"/>
                                  </p:cNvCxnSpPr>
                                  <p:nvPr/>
                                </p:nvCxnSpPr>
                                <p:spPr>
                                  <a:xfrm rot="16200000" flipH="1">
                                    <a:off x="4422766" y="957244"/>
                                    <a:ext cx="127025" cy="6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5875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  <p:sp>
                          <p:nvSpPr>
                            <p:cNvPr id="50" name="Isosceles Triangle 49"/>
                            <p:cNvSpPr/>
                            <p:nvPr/>
                          </p:nvSpPr>
                          <p:spPr>
                            <a:xfrm rot="5400000">
                              <a:off x="1424" y="538"/>
                              <a:ext cx="392" cy="360"/>
                            </a:xfrm>
                            <a:prstGeom prst="triangle">
                              <a:avLst>
                                <a:gd name="adj" fmla="val 335"/>
                              </a:avLst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</p:grpSp>
                      <p:pic>
                        <p:nvPicPr>
                          <p:cNvPr id="27685" name="Picture 20" descr="trase planara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8" y="964"/>
                            <a:ext cx="1760" cy="183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grpSp>
                      <p:nvGrpSpPr>
                        <p:cNvPr id="27676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96" y="566"/>
                          <a:ext cx="2496" cy="1703"/>
                          <a:chOff x="1696" y="566"/>
                          <a:chExt cx="2496" cy="1703"/>
                        </a:xfrm>
                      </p:grpSpPr>
                      <p:pic>
                        <p:nvPicPr>
                          <p:cNvPr id="27677" name="Picture 22" descr="EP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-9414">
                            <a:off x="3512" y="566"/>
                            <a:ext cx="680" cy="3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sp>
                        <p:nvSpPr>
                          <p:cNvPr id="27678" name="AutoShape 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200000">
                            <a:off x="2669" y="1016"/>
                            <a:ext cx="79" cy="79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chemeClr val="bg1">
                              <a:alpha val="83136"/>
                            </a:schemeClr>
                          </a:solidFill>
                          <a:ln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pic>
                        <p:nvPicPr>
                          <p:cNvPr id="27679" name="Picture 24" descr="pomocnaravan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96" y="1757"/>
                            <a:ext cx="2259" cy="51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cxnSp>
                        <p:nvCxnSpPr>
                          <p:cNvPr id="27680" name="Straight Connector 60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-9414">
                            <a:off x="2739" y="1922"/>
                            <a:ext cx="180" cy="1"/>
                          </a:xfrm>
                          <a:prstGeom prst="line">
                            <a:avLst/>
                          </a:prstGeom>
                          <a:noFill/>
                          <a:ln w="15875" algn="ctr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27681" name="Straight Connector 6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16190586" flipH="1">
                            <a:off x="2732" y="1918"/>
                            <a:ext cx="194" cy="1"/>
                          </a:xfrm>
                          <a:prstGeom prst="line">
                            <a:avLst/>
                          </a:prstGeom>
                          <a:noFill/>
                          <a:ln w="15875" algn="ctr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pic>
                        <p:nvPicPr>
                          <p:cNvPr id="27682" name="Picture 27" descr="EPp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82" y="1434"/>
                            <a:ext cx="182" cy="8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27683" name="Picture 28" descr="EPp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0" y="1434"/>
                            <a:ext cx="181" cy="9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</p:grpSp>
                  <p:sp>
                    <p:nvSpPr>
                      <p:cNvPr id="4" name="Oval 80"/>
                      <p:cNvSpPr>
                        <a:spLocks noChangeArrowheads="1"/>
                      </p:cNvSpPr>
                      <p:nvPr/>
                    </p:nvSpPr>
                    <p:spPr bwMode="auto">
                      <a:xfrm rot="4846768">
                        <a:off x="3132" y="2031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 algn="ctr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vert="eaVert" anchor="ctr"/>
                      <a:lstStyle/>
                      <a:p>
                        <a:pPr algn="ctr" eaLnBrk="1" hangingPunct="1">
                          <a:defRPr/>
                        </a:pPr>
                        <a:endParaRPr lang="en-US">
                          <a:solidFill>
                            <a:schemeClr val="lt1"/>
                          </a:solidFill>
                          <a:latin typeface="+mn-lt"/>
                        </a:endParaRPr>
                      </a:p>
                    </p:txBody>
                  </p:sp>
                </p:grpSp>
                <p:pic>
                  <p:nvPicPr>
                    <p:cNvPr id="27672" name="Picture 30" descr="simetrala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 rot="331711">
                      <a:off x="2673" y="793"/>
                      <a:ext cx="282" cy="22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81" name="Oval 80"/>
                  <p:cNvSpPr>
                    <a:spLocks noChangeArrowheads="1"/>
                  </p:cNvSpPr>
                  <p:nvPr/>
                </p:nvSpPr>
                <p:spPr bwMode="auto">
                  <a:xfrm rot="4846768">
                    <a:off x="2857" y="824"/>
                    <a:ext cx="39" cy="4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</p:grpSp>
            <p:pic>
              <p:nvPicPr>
                <p:cNvPr id="27667" name="Picture 32" descr="drugasimetrala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 rot="-5805198">
                  <a:off x="1318" y="1463"/>
                  <a:ext cx="2266" cy="10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66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617" y="1921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7665" name="Picture 34" descr="s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472" y="981"/>
                <a:ext cx="13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663" name="Line 35"/>
            <p:cNvSpPr>
              <a:spLocks noChangeShapeType="1"/>
            </p:cNvSpPr>
            <p:nvPr/>
          </p:nvSpPr>
          <p:spPr bwMode="auto">
            <a:xfrm flipH="1">
              <a:off x="1882" y="1921"/>
              <a:ext cx="6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36"/>
          <p:cNvGrpSpPr>
            <a:grpSpLocks/>
          </p:cNvGrpSpPr>
          <p:nvPr/>
        </p:nvGrpSpPr>
        <p:grpSpPr bwMode="auto">
          <a:xfrm>
            <a:off x="4700588" y="1277938"/>
            <a:ext cx="1989137" cy="1581150"/>
            <a:chOff x="2943" y="805"/>
            <a:chExt cx="1253" cy="996"/>
          </a:xfrm>
        </p:grpSpPr>
        <p:sp>
          <p:nvSpPr>
            <p:cNvPr id="27660" name="Text Box 37"/>
            <p:cNvSpPr txBox="1">
              <a:spLocks noChangeArrowheads="1"/>
            </p:cNvSpPr>
            <p:nvPr/>
          </p:nvSpPr>
          <p:spPr bwMode="auto">
            <a:xfrm>
              <a:off x="3198" y="1570"/>
              <a:ext cx="998" cy="231"/>
            </a:xfrm>
            <a:prstGeom prst="rect">
              <a:avLst/>
            </a:prstGeom>
            <a:solidFill>
              <a:srgbClr val="FFFF00">
                <a:alpha val="5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cs typeface="Arial" charset="0"/>
                </a:rPr>
                <a:t>Azimut = 7°</a:t>
              </a:r>
            </a:p>
          </p:txBody>
        </p:sp>
        <p:sp>
          <p:nvSpPr>
            <p:cNvPr id="27661" name="Line 38"/>
            <p:cNvSpPr>
              <a:spLocks noChangeShapeType="1"/>
            </p:cNvSpPr>
            <p:nvPr/>
          </p:nvSpPr>
          <p:spPr bwMode="auto">
            <a:xfrm flipH="1" flipV="1">
              <a:off x="2943" y="805"/>
              <a:ext cx="318" cy="8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23" name="Text Box 39"/>
          <p:cNvSpPr txBox="1">
            <a:spLocks noChangeArrowheads="1"/>
          </p:cNvSpPr>
          <p:nvPr/>
        </p:nvSpPr>
        <p:spPr bwMode="auto">
          <a:xfrm>
            <a:off x="7499350" y="4219575"/>
            <a:ext cx="744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  <a:r>
              <a:rPr lang="sr-Latn-CS"/>
              <a:t> </a:t>
            </a:r>
            <a:endParaRPr lang="en-US">
              <a:cs typeface="Arial" charset="0"/>
            </a:endParaRPr>
          </a:p>
        </p:txBody>
      </p:sp>
      <p:sp>
        <p:nvSpPr>
          <p:cNvPr id="67624" name="Text Box 40"/>
          <p:cNvSpPr txBox="1">
            <a:spLocks noChangeArrowheads="1"/>
          </p:cNvSpPr>
          <p:nvPr/>
        </p:nvSpPr>
        <p:spPr bwMode="auto">
          <a:xfrm>
            <a:off x="6156325" y="60213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Simetralne ravni</a:t>
            </a:r>
            <a:endParaRPr lang="en-US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82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003800" y="14128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767513" y="3429000"/>
            <a:ext cx="23764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Elementi pada 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ravni simetrije: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26275" y="4565650"/>
            <a:ext cx="1287463" cy="366713"/>
            <a:chOff x="4426" y="2840"/>
            <a:chExt cx="811" cy="231"/>
          </a:xfrm>
        </p:grpSpPr>
        <p:sp>
          <p:nvSpPr>
            <p:cNvPr id="28726" name="Text Box 5"/>
            <p:cNvSpPr txBox="1">
              <a:spLocks noChangeArrowheads="1"/>
            </p:cNvSpPr>
            <p:nvPr/>
          </p:nvSpPr>
          <p:spPr bwMode="auto">
            <a:xfrm>
              <a:off x="4426" y="2840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28727" name="Text Box 6"/>
            <p:cNvSpPr txBox="1">
              <a:spLocks noChangeArrowheads="1"/>
            </p:cNvSpPr>
            <p:nvPr/>
          </p:nvSpPr>
          <p:spPr bwMode="auto">
            <a:xfrm>
              <a:off x="4783" y="2840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  /82</a:t>
              </a:r>
              <a:endParaRPr lang="en-US">
                <a:cs typeface="Arial" charset="0"/>
              </a:endParaRPr>
            </a:p>
          </p:txBody>
        </p:sp>
      </p:grpSp>
      <p:pic>
        <p:nvPicPr>
          <p:cNvPr id="28677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463" y="1244600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5003800" y="14128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8680" name="Group 10"/>
          <p:cNvGrpSpPr>
            <a:grpSpLocks/>
          </p:cNvGrpSpPr>
          <p:nvPr/>
        </p:nvGrpSpPr>
        <p:grpSpPr bwMode="auto">
          <a:xfrm>
            <a:off x="7019925" y="4221163"/>
            <a:ext cx="1296988" cy="366712"/>
            <a:chOff x="4422" y="2659"/>
            <a:chExt cx="817" cy="231"/>
          </a:xfrm>
        </p:grpSpPr>
        <p:sp>
          <p:nvSpPr>
            <p:cNvPr id="28724" name="Text Box 11"/>
            <p:cNvSpPr txBox="1">
              <a:spLocks noChangeArrowheads="1"/>
            </p:cNvSpPr>
            <p:nvPr/>
          </p:nvSpPr>
          <p:spPr bwMode="auto">
            <a:xfrm>
              <a:off x="4422" y="2659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28725" name="Text Box 12"/>
            <p:cNvSpPr txBox="1">
              <a:spLocks noChangeArrowheads="1"/>
            </p:cNvSpPr>
            <p:nvPr/>
          </p:nvSpPr>
          <p:spPr bwMode="auto">
            <a:xfrm>
              <a:off x="4785" y="2659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CS"/>
                <a:t> </a:t>
              </a:r>
              <a:r>
                <a:rPr lang="en-US"/>
                <a:t>/24</a:t>
              </a:r>
              <a:endParaRPr lang="en-US">
                <a:cs typeface="Arial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5816290">
            <a:off x="2255044" y="819944"/>
            <a:ext cx="4492625" cy="4468813"/>
            <a:chOff x="1415" y="516"/>
            <a:chExt cx="2830" cy="2815"/>
          </a:xfrm>
        </p:grpSpPr>
        <p:grpSp>
          <p:nvGrpSpPr>
            <p:cNvPr id="28700" name="Group 14"/>
            <p:cNvGrpSpPr>
              <a:grpSpLocks/>
            </p:cNvGrpSpPr>
            <p:nvPr/>
          </p:nvGrpSpPr>
          <p:grpSpPr bwMode="auto">
            <a:xfrm>
              <a:off x="1415" y="516"/>
              <a:ext cx="2830" cy="2815"/>
              <a:chOff x="1415" y="516"/>
              <a:chExt cx="2830" cy="2815"/>
            </a:xfrm>
          </p:grpSpPr>
          <p:grpSp>
            <p:nvGrpSpPr>
              <p:cNvPr id="28702" name="Group 15"/>
              <p:cNvGrpSpPr>
                <a:grpSpLocks/>
              </p:cNvGrpSpPr>
              <p:nvPr/>
            </p:nvGrpSpPr>
            <p:grpSpPr bwMode="auto">
              <a:xfrm rot="-954124">
                <a:off x="1415" y="516"/>
                <a:ext cx="2830" cy="2815"/>
                <a:chOff x="1415" y="516"/>
                <a:chExt cx="2830" cy="2815"/>
              </a:xfrm>
            </p:grpSpPr>
            <p:grpSp>
              <p:nvGrpSpPr>
                <p:cNvPr id="28705" name="Group 16"/>
                <p:cNvGrpSpPr>
                  <a:grpSpLocks/>
                </p:cNvGrpSpPr>
                <p:nvPr/>
              </p:nvGrpSpPr>
              <p:grpSpPr bwMode="auto">
                <a:xfrm rot="-5176333">
                  <a:off x="1422" y="509"/>
                  <a:ext cx="2815" cy="2830"/>
                  <a:chOff x="1436" y="506"/>
                  <a:chExt cx="2815" cy="2830"/>
                </a:xfrm>
              </p:grpSpPr>
              <p:grpSp>
                <p:nvGrpSpPr>
                  <p:cNvPr id="28707" name="Group 17"/>
                  <p:cNvGrpSpPr>
                    <a:grpSpLocks/>
                  </p:cNvGrpSpPr>
                  <p:nvPr/>
                </p:nvGrpSpPr>
                <p:grpSpPr bwMode="auto">
                  <a:xfrm rot="5241062">
                    <a:off x="1429" y="513"/>
                    <a:ext cx="2830" cy="2815"/>
                    <a:chOff x="1429" y="513"/>
                    <a:chExt cx="2830" cy="2815"/>
                  </a:xfrm>
                </p:grpSpPr>
                <p:grpSp>
                  <p:nvGrpSpPr>
                    <p:cNvPr id="28709" name="Group 18"/>
                    <p:cNvGrpSpPr>
                      <a:grpSpLocks/>
                    </p:cNvGrpSpPr>
                    <p:nvPr/>
                  </p:nvGrpSpPr>
                  <p:grpSpPr bwMode="auto">
                    <a:xfrm rot="-4912854">
                      <a:off x="1436" y="506"/>
                      <a:ext cx="2815" cy="2830"/>
                      <a:chOff x="1436" y="511"/>
                      <a:chExt cx="2815" cy="2830"/>
                    </a:xfrm>
                  </p:grpSpPr>
                  <p:grpSp>
                    <p:nvGrpSpPr>
                      <p:cNvPr id="28711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36" y="511"/>
                        <a:ext cx="2815" cy="2830"/>
                        <a:chOff x="1439" y="521"/>
                        <a:chExt cx="2815" cy="2830"/>
                      </a:xfrm>
                    </p:grpSpPr>
                    <p:grpSp>
                      <p:nvGrpSpPr>
                        <p:cNvPr id="28720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9414">
                          <a:off x="1439" y="521"/>
                          <a:ext cx="2815" cy="2830"/>
                          <a:chOff x="1428" y="511"/>
                          <a:chExt cx="2815" cy="2830"/>
                        </a:xfrm>
                      </p:grpSpPr>
                      <p:grpSp>
                        <p:nvGrpSpPr>
                          <p:cNvPr id="17" name="Group 39"/>
                          <p:cNvGrpSpPr/>
                          <p:nvPr/>
                        </p:nvGrpSpPr>
                        <p:grpSpPr>
                          <a:xfrm>
                            <a:off x="1440" y="521"/>
                            <a:ext cx="2790" cy="2809"/>
                            <a:chOff x="2357422" y="1214422"/>
                            <a:chExt cx="4429156" cy="4429156"/>
                          </a:xfrm>
                          <a:solidFill>
                            <a:schemeClr val="bg1">
                              <a:lumMod val="95000"/>
                              <a:alpha val="37000"/>
                            </a:schemeClr>
                          </a:solidFill>
                        </p:grpSpPr>
                        <p:sp>
                          <p:nvSpPr>
                            <p:cNvPr id="42" name="Rectangle 41"/>
                            <p:cNvSpPr/>
                            <p:nvPr/>
                          </p:nvSpPr>
                          <p:spPr>
                            <a:xfrm>
                              <a:off x="2357422" y="1214422"/>
                              <a:ext cx="4429156" cy="4429156"/>
                            </a:xfrm>
                            <a:prstGeom prst="rect">
                              <a:avLst/>
                            </a:prstGeom>
                            <a:grpFill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18" name="Group 1"/>
                            <p:cNvGrpSpPr/>
                            <p:nvPr/>
                          </p:nvGrpSpPr>
                          <p:grpSpPr>
                            <a:xfrm>
                              <a:off x="2757488" y="1285860"/>
                              <a:ext cx="3600462" cy="3929090"/>
                              <a:chOff x="6500826" y="1730339"/>
                              <a:chExt cx="3600462" cy="3929090"/>
                            </a:xfrm>
                            <a:grpFill/>
                          </p:grpSpPr>
                          <p:sp>
                            <p:nvSpPr>
                              <p:cNvPr id="43" name="Oval 2"/>
                              <p:cNvSpPr/>
                              <p:nvPr/>
                            </p:nvSpPr>
                            <p:spPr>
                              <a:xfrm>
                                <a:off x="6500826" y="2071678"/>
                                <a:ext cx="3600462" cy="3587751"/>
                              </a:xfrm>
                              <a:prstGeom prst="ellipse">
                                <a:avLst/>
                              </a:prstGeom>
                              <a:grpFill/>
                              <a:ln w="22225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19" name="Group 31"/>
                              <p:cNvGrpSpPr/>
                              <p:nvPr/>
                            </p:nvGrpSpPr>
                            <p:grpSpPr>
                              <a:xfrm>
                                <a:off x="8186750" y="1730339"/>
                                <a:ext cx="228601" cy="341338"/>
                                <a:chOff x="4371974" y="679421"/>
                                <a:chExt cx="228601" cy="341338"/>
                              </a:xfrm>
                              <a:grpFill/>
                            </p:grpSpPr>
                            <p:sp>
                              <p:nvSpPr>
                                <p:cNvPr id="45" name="Isosceles Triangle 44"/>
                                <p:cNvSpPr/>
                                <p:nvPr/>
                              </p:nvSpPr>
                              <p:spPr>
                                <a:xfrm>
                                  <a:off x="4371974" y="679421"/>
                                  <a:ext cx="228601" cy="214314"/>
                                </a:xfrm>
                                <a:prstGeom prst="triangle">
                                  <a:avLst/>
                                </a:prstGeom>
                                <a:grpFill/>
                                <a:ln w="15875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 eaLnBrk="1" hangingPunct="1"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cxnSp>
                              <p:nvCxnSpPr>
                                <p:cNvPr id="46" name="Straight Connector 5"/>
                                <p:cNvCxnSpPr>
                                  <a:stCxn id="45" idx="3"/>
                                </p:cNvCxnSpPr>
                                <p:nvPr/>
                              </p:nvCxnSpPr>
                              <p:spPr>
                                <a:xfrm rot="16200000" flipH="1">
                                  <a:off x="4422766" y="957244"/>
                                  <a:ext cx="127025" cy="6"/>
                                </a:xfrm>
                                <a:prstGeom prst="line">
                                  <a:avLst/>
                                </a:prstGeom>
                                <a:grpFill/>
                                <a:ln w="15875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</p:grpSp>
                      <p:sp>
                        <p:nvSpPr>
                          <p:cNvPr id="50" name="Isosceles Triangl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5400000">
                            <a:off x="1424" y="539"/>
                            <a:ext cx="392" cy="360"/>
                          </a:xfrm>
                          <a:prstGeom prst="triangle">
                            <a:avLst>
                              <a:gd name="adj" fmla="val 333"/>
                            </a:avLst>
                          </a:prstGeom>
                          <a:solidFill>
                            <a:srgbClr val="D9D9D9"/>
                          </a:solidFill>
                          <a:ln w="25400" algn="ctr">
                            <a:solidFill>
                              <a:srgbClr val="BFBFBF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10800000" vert="eaVert"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>
                              <a:solidFill>
                                <a:schemeClr val="lt1"/>
                              </a:solidFill>
                              <a:latin typeface="+mn-lt"/>
                            </a:endParaRPr>
                          </a:p>
                        </p:txBody>
                      </p:sp>
                    </p:grpSp>
                    <p:pic>
                      <p:nvPicPr>
                        <p:cNvPr id="28721" name="Picture 23" descr="trase planara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8" y="964"/>
                          <a:ext cx="1760" cy="18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grpSp>
                    <p:nvGrpSpPr>
                      <p:cNvPr id="28712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96" y="566"/>
                        <a:ext cx="2496" cy="1703"/>
                        <a:chOff x="1696" y="566"/>
                        <a:chExt cx="2496" cy="1703"/>
                      </a:xfrm>
                    </p:grpSpPr>
                    <p:pic>
                      <p:nvPicPr>
                        <p:cNvPr id="28713" name="Picture 25" descr="EP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-9414">
                          <a:off x="3512" y="566"/>
                          <a:ext cx="680" cy="3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sp>
                      <p:nvSpPr>
                        <p:cNvPr id="28714" name="AutoShape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200000">
                          <a:off x="2669" y="1016"/>
                          <a:ext cx="79" cy="79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chemeClr val="bg1">
                            <a:alpha val="83136"/>
                          </a:schemeClr>
                        </a:solidFill>
                        <a:ln w="190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pic>
                      <p:nvPicPr>
                        <p:cNvPr id="28715" name="Picture 27" descr="pomocnaravan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6" y="1757"/>
                          <a:ext cx="2259" cy="5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cxnSp>
                      <p:nvCxnSpPr>
                        <p:cNvPr id="28716" name="Straight Connector 6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-9414">
                          <a:off x="2739" y="1922"/>
                          <a:ext cx="180" cy="1"/>
                        </a:xfrm>
                        <a:prstGeom prst="line">
                          <a:avLst/>
                        </a:prstGeom>
                        <a:noFill/>
                        <a:ln w="15875" algn="ctr">
                          <a:solidFill>
                            <a:srgbClr val="0070C0"/>
                          </a:solidFill>
                          <a:round/>
                          <a:headEnd/>
                          <a:tailEnd/>
                        </a:ln>
                      </p:spPr>
                    </p:cxnSp>
                    <p:cxnSp>
                      <p:nvCxnSpPr>
                        <p:cNvPr id="28717" name="Straight Connector 6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16190586" flipH="1">
                          <a:off x="2732" y="1918"/>
                          <a:ext cx="194" cy="1"/>
                        </a:xfrm>
                        <a:prstGeom prst="line">
                          <a:avLst/>
                        </a:prstGeom>
                        <a:noFill/>
                        <a:ln w="15875" algn="ctr">
                          <a:solidFill>
                            <a:srgbClr val="0070C0"/>
                          </a:solidFill>
                          <a:round/>
                          <a:headEnd/>
                          <a:tailEnd/>
                        </a:ln>
                      </p:spPr>
                    </p:cxnSp>
                    <p:pic>
                      <p:nvPicPr>
                        <p:cNvPr id="28718" name="Picture 30" descr="EPp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2" y="1434"/>
                          <a:ext cx="182" cy="8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28719" name="Picture 31" descr="EPp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" y="1434"/>
                          <a:ext cx="181" cy="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  <p:sp>
                  <p:nvSpPr>
                    <p:cNvPr id="4" name="Oval 80"/>
                    <p:cNvSpPr>
                      <a:spLocks noChangeArrowheads="1"/>
                    </p:cNvSpPr>
                    <p:nvPr/>
                  </p:nvSpPr>
                  <p:spPr bwMode="auto">
                    <a:xfrm rot="4846768">
                      <a:off x="3132" y="2032"/>
                      <a:ext cx="39" cy="4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algn="ctr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 rot="10800000" anchor="ctr"/>
                    <a:lstStyle/>
                    <a:p>
                      <a:pPr algn="ctr" eaLnBrk="1" hangingPunct="1">
                        <a:defRPr/>
                      </a:pPr>
                      <a:endParaRPr lang="en-US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</p:grpSp>
              <p:pic>
                <p:nvPicPr>
                  <p:cNvPr id="28708" name="Picture 33" descr="simetrala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 rot="331711">
                    <a:off x="2673" y="793"/>
                    <a:ext cx="282" cy="22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6" name="Oval 80"/>
                <p:cNvSpPr>
                  <a:spLocks noChangeArrowheads="1"/>
                </p:cNvSpPr>
                <p:nvPr/>
              </p:nvSpPr>
              <p:spPr bwMode="auto">
                <a:xfrm rot="4846768">
                  <a:off x="2857" y="825"/>
                  <a:ext cx="39" cy="42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28703" name="Picture 35" descr="drugasimetrala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-5805198">
                <a:off x="1318" y="1463"/>
                <a:ext cx="2266" cy="1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04" name="Line 36"/>
              <p:cNvSpPr>
                <a:spLocks noChangeShapeType="1"/>
              </p:cNvSpPr>
              <p:nvPr/>
            </p:nvSpPr>
            <p:spPr bwMode="auto">
              <a:xfrm flipH="1">
                <a:off x="1617" y="1921"/>
                <a:ext cx="68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8701" name="Picture 37" descr="s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72" y="981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82" name="Text Box 38"/>
          <p:cNvSpPr txBox="1">
            <a:spLocks noChangeArrowheads="1"/>
          </p:cNvSpPr>
          <p:nvPr/>
        </p:nvSpPr>
        <p:spPr bwMode="auto">
          <a:xfrm>
            <a:off x="7499350" y="4219575"/>
            <a:ext cx="744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  <a:r>
              <a:rPr lang="sr-Latn-CS"/>
              <a:t> </a:t>
            </a:r>
            <a:endParaRPr lang="en-US">
              <a:cs typeface="Arial" charset="0"/>
            </a:endParaRPr>
          </a:p>
        </p:txBody>
      </p:sp>
      <p:sp>
        <p:nvSpPr>
          <p:cNvPr id="68647" name="Line 39"/>
          <p:cNvSpPr>
            <a:spLocks noChangeShapeType="1"/>
          </p:cNvSpPr>
          <p:nvPr/>
        </p:nvSpPr>
        <p:spPr bwMode="auto">
          <a:xfrm flipH="1">
            <a:off x="2541588" y="3059113"/>
            <a:ext cx="1444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40"/>
          <p:cNvGrpSpPr>
            <a:grpSpLocks/>
          </p:cNvGrpSpPr>
          <p:nvPr/>
        </p:nvGrpSpPr>
        <p:grpSpPr bwMode="auto">
          <a:xfrm>
            <a:off x="2805113" y="3028950"/>
            <a:ext cx="647700" cy="409575"/>
            <a:chOff x="1655" y="1906"/>
            <a:chExt cx="408" cy="258"/>
          </a:xfrm>
        </p:grpSpPr>
        <p:sp>
          <p:nvSpPr>
            <p:cNvPr id="7" name="Oval 80"/>
            <p:cNvSpPr>
              <a:spLocks noChangeArrowheads="1"/>
            </p:cNvSpPr>
            <p:nvPr/>
          </p:nvSpPr>
          <p:spPr bwMode="auto">
            <a:xfrm rot="4846768">
              <a:off x="1780" y="1905"/>
              <a:ext cx="39" cy="42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699" name="Text Box 42"/>
            <p:cNvSpPr txBox="1">
              <a:spLocks noChangeArrowheads="1"/>
            </p:cNvSpPr>
            <p:nvPr/>
          </p:nvSpPr>
          <p:spPr bwMode="auto">
            <a:xfrm>
              <a:off x="1655" y="1933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20</a:t>
              </a:r>
              <a:r>
                <a:rPr lang="en-US">
                  <a:cs typeface="Arial" charset="0"/>
                </a:rPr>
                <a:t>°</a:t>
              </a:r>
            </a:p>
          </p:txBody>
        </p:sp>
      </p:grpSp>
      <p:grpSp>
        <p:nvGrpSpPr>
          <p:cNvPr id="22" name="Group 43"/>
          <p:cNvGrpSpPr>
            <a:grpSpLocks/>
          </p:cNvGrpSpPr>
          <p:nvPr/>
        </p:nvGrpSpPr>
        <p:grpSpPr bwMode="auto">
          <a:xfrm>
            <a:off x="3189288" y="3024188"/>
            <a:ext cx="647700" cy="409575"/>
            <a:chOff x="1655" y="1906"/>
            <a:chExt cx="408" cy="258"/>
          </a:xfrm>
        </p:grpSpPr>
        <p:sp>
          <p:nvSpPr>
            <p:cNvPr id="8" name="Oval 80"/>
            <p:cNvSpPr>
              <a:spLocks noChangeArrowheads="1"/>
            </p:cNvSpPr>
            <p:nvPr/>
          </p:nvSpPr>
          <p:spPr bwMode="auto">
            <a:xfrm rot="4846768">
              <a:off x="1781" y="1904"/>
              <a:ext cx="39" cy="42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697" name="Text Box 45"/>
            <p:cNvSpPr txBox="1">
              <a:spLocks noChangeArrowheads="1"/>
            </p:cNvSpPr>
            <p:nvPr/>
          </p:nvSpPr>
          <p:spPr bwMode="auto">
            <a:xfrm>
              <a:off x="1655" y="1933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40</a:t>
              </a:r>
              <a:r>
                <a:rPr lang="en-US">
                  <a:cs typeface="Arial" charset="0"/>
                </a:rPr>
                <a:t>°</a:t>
              </a:r>
            </a:p>
          </p:txBody>
        </p:sp>
      </p:grpSp>
      <p:grpSp>
        <p:nvGrpSpPr>
          <p:cNvPr id="23" name="Group 46"/>
          <p:cNvGrpSpPr>
            <a:grpSpLocks/>
          </p:cNvGrpSpPr>
          <p:nvPr/>
        </p:nvGrpSpPr>
        <p:grpSpPr bwMode="auto">
          <a:xfrm>
            <a:off x="3611563" y="3025775"/>
            <a:ext cx="647700" cy="409575"/>
            <a:chOff x="1655" y="1906"/>
            <a:chExt cx="408" cy="258"/>
          </a:xfrm>
        </p:grpSpPr>
        <p:sp>
          <p:nvSpPr>
            <p:cNvPr id="9" name="Oval 80"/>
            <p:cNvSpPr>
              <a:spLocks noChangeArrowheads="1"/>
            </p:cNvSpPr>
            <p:nvPr/>
          </p:nvSpPr>
          <p:spPr bwMode="auto">
            <a:xfrm rot="4846768">
              <a:off x="1780" y="1905"/>
              <a:ext cx="39" cy="42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695" name="Text Box 48"/>
            <p:cNvSpPr txBox="1">
              <a:spLocks noChangeArrowheads="1"/>
            </p:cNvSpPr>
            <p:nvPr/>
          </p:nvSpPr>
          <p:spPr bwMode="auto">
            <a:xfrm>
              <a:off x="1655" y="1933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60</a:t>
              </a:r>
              <a:r>
                <a:rPr lang="en-US">
                  <a:cs typeface="Arial" charset="0"/>
                </a:rPr>
                <a:t>°</a:t>
              </a:r>
            </a:p>
          </p:txBody>
        </p:sp>
      </p:grpSp>
      <p:sp>
        <p:nvSpPr>
          <p:cNvPr id="68657" name="Line 49"/>
          <p:cNvSpPr>
            <a:spLocks noChangeShapeType="1"/>
          </p:cNvSpPr>
          <p:nvPr/>
        </p:nvSpPr>
        <p:spPr bwMode="auto">
          <a:xfrm flipH="1">
            <a:off x="4176713" y="3049588"/>
            <a:ext cx="10795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50"/>
          <p:cNvGrpSpPr>
            <a:grpSpLocks/>
          </p:cNvGrpSpPr>
          <p:nvPr/>
        </p:nvGrpSpPr>
        <p:grpSpPr bwMode="auto">
          <a:xfrm>
            <a:off x="4067175" y="3016250"/>
            <a:ext cx="647700" cy="409575"/>
            <a:chOff x="1655" y="1906"/>
            <a:chExt cx="408" cy="258"/>
          </a:xfrm>
        </p:grpSpPr>
        <p:sp>
          <p:nvSpPr>
            <p:cNvPr id="81" name="Oval 80"/>
            <p:cNvSpPr>
              <a:spLocks noChangeArrowheads="1"/>
            </p:cNvSpPr>
            <p:nvPr/>
          </p:nvSpPr>
          <p:spPr bwMode="auto">
            <a:xfrm rot="4846768">
              <a:off x="1780" y="1905"/>
              <a:ext cx="39" cy="42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693" name="Text Box 52"/>
            <p:cNvSpPr txBox="1">
              <a:spLocks noChangeArrowheads="1"/>
            </p:cNvSpPr>
            <p:nvPr/>
          </p:nvSpPr>
          <p:spPr bwMode="auto">
            <a:xfrm>
              <a:off x="1655" y="1933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82</a:t>
              </a:r>
              <a:r>
                <a:rPr lang="en-US">
                  <a:cs typeface="Arial" charset="0"/>
                </a:rPr>
                <a:t>°</a:t>
              </a:r>
            </a:p>
          </p:txBody>
        </p:sp>
      </p:grpSp>
      <p:pic>
        <p:nvPicPr>
          <p:cNvPr id="68661" name="Picture 53" descr="s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71988" y="4437063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62" name="Text Box 54"/>
          <p:cNvSpPr txBox="1">
            <a:spLocks noChangeArrowheads="1"/>
          </p:cNvSpPr>
          <p:nvPr/>
        </p:nvSpPr>
        <p:spPr bwMode="auto">
          <a:xfrm>
            <a:off x="6156325" y="60213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Simetralne ravni</a:t>
            </a:r>
            <a:endParaRPr lang="en-US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7" grpId="0" animBg="1"/>
      <p:bldP spid="686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003800" y="14128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019925" y="42211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596188" y="4221163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 </a:t>
            </a:r>
            <a:r>
              <a:rPr lang="en-US"/>
              <a:t>/24</a:t>
            </a:r>
            <a:endParaRPr lang="en-US">
              <a:cs typeface="Arial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767513" y="3429000"/>
            <a:ext cx="23764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Elementi pada 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ravni simetrije: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499350" y="4219575"/>
            <a:ext cx="744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  <a:endParaRPr lang="en-US">
              <a:cs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026275" y="45656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667625" y="456565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/82</a:t>
            </a:r>
            <a:endParaRPr lang="en-US">
              <a:cs typeface="Arial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7308850" y="45624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/>
              <a:t> </a:t>
            </a:r>
            <a:r>
              <a:rPr lang="en-US"/>
              <a:t>264</a:t>
            </a:r>
            <a:r>
              <a:rPr lang="sr-Latn-CS"/>
              <a:t>     </a:t>
            </a:r>
            <a:endParaRPr lang="en-US">
              <a:cs typeface="Arial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003800" y="14128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9707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463" y="1244600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003800" y="14128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66950" y="808038"/>
            <a:ext cx="4468813" cy="4492625"/>
            <a:chOff x="1428" y="509"/>
            <a:chExt cx="2815" cy="2830"/>
          </a:xfrm>
        </p:grpSpPr>
        <p:grpSp>
          <p:nvGrpSpPr>
            <p:cNvPr id="29716" name="Group 15"/>
            <p:cNvGrpSpPr>
              <a:grpSpLocks/>
            </p:cNvGrpSpPr>
            <p:nvPr/>
          </p:nvGrpSpPr>
          <p:grpSpPr bwMode="auto">
            <a:xfrm>
              <a:off x="1428" y="509"/>
              <a:ext cx="2815" cy="2830"/>
              <a:chOff x="1428" y="509"/>
              <a:chExt cx="2815" cy="2830"/>
            </a:xfrm>
          </p:grpSpPr>
          <p:grpSp>
            <p:nvGrpSpPr>
              <p:cNvPr id="29718" name="Group 16"/>
              <p:cNvGrpSpPr>
                <a:grpSpLocks/>
              </p:cNvGrpSpPr>
              <p:nvPr/>
            </p:nvGrpSpPr>
            <p:grpSpPr bwMode="auto">
              <a:xfrm rot="6168328">
                <a:off x="1421" y="516"/>
                <a:ext cx="2830" cy="2815"/>
                <a:chOff x="1415" y="516"/>
                <a:chExt cx="2830" cy="2815"/>
              </a:xfrm>
            </p:grpSpPr>
            <p:grpSp>
              <p:nvGrpSpPr>
                <p:cNvPr id="29722" name="Group 17"/>
                <p:cNvGrpSpPr>
                  <a:grpSpLocks/>
                </p:cNvGrpSpPr>
                <p:nvPr/>
              </p:nvGrpSpPr>
              <p:grpSpPr bwMode="auto">
                <a:xfrm rot="-954124">
                  <a:off x="1415" y="516"/>
                  <a:ext cx="2830" cy="2815"/>
                  <a:chOff x="1415" y="516"/>
                  <a:chExt cx="2830" cy="2815"/>
                </a:xfrm>
              </p:grpSpPr>
              <p:grpSp>
                <p:nvGrpSpPr>
                  <p:cNvPr id="29725" name="Group 18"/>
                  <p:cNvGrpSpPr>
                    <a:grpSpLocks/>
                  </p:cNvGrpSpPr>
                  <p:nvPr/>
                </p:nvGrpSpPr>
                <p:grpSpPr bwMode="auto">
                  <a:xfrm rot="-5176333">
                    <a:off x="1422" y="509"/>
                    <a:ext cx="2815" cy="2830"/>
                    <a:chOff x="1436" y="506"/>
                    <a:chExt cx="2815" cy="2830"/>
                  </a:xfrm>
                </p:grpSpPr>
                <p:grpSp>
                  <p:nvGrpSpPr>
                    <p:cNvPr id="29727" name="Group 19"/>
                    <p:cNvGrpSpPr>
                      <a:grpSpLocks/>
                    </p:cNvGrpSpPr>
                    <p:nvPr/>
                  </p:nvGrpSpPr>
                  <p:grpSpPr bwMode="auto">
                    <a:xfrm rot="5241062">
                      <a:off x="1429" y="513"/>
                      <a:ext cx="2830" cy="2815"/>
                      <a:chOff x="1429" y="513"/>
                      <a:chExt cx="2830" cy="2815"/>
                    </a:xfrm>
                  </p:grpSpPr>
                  <p:grpSp>
                    <p:nvGrpSpPr>
                      <p:cNvPr id="29729" name="Group 20"/>
                      <p:cNvGrpSpPr>
                        <a:grpSpLocks/>
                      </p:cNvGrpSpPr>
                      <p:nvPr/>
                    </p:nvGrpSpPr>
                    <p:grpSpPr bwMode="auto">
                      <a:xfrm rot="-4912854">
                        <a:off x="1436" y="506"/>
                        <a:ext cx="2815" cy="2830"/>
                        <a:chOff x="1436" y="511"/>
                        <a:chExt cx="2815" cy="2830"/>
                      </a:xfrm>
                    </p:grpSpPr>
                    <p:grpSp>
                      <p:nvGrpSpPr>
                        <p:cNvPr id="29731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36" y="511"/>
                          <a:ext cx="2815" cy="2830"/>
                          <a:chOff x="1439" y="521"/>
                          <a:chExt cx="2815" cy="2830"/>
                        </a:xfrm>
                      </p:grpSpPr>
                      <p:grpSp>
                        <p:nvGrpSpPr>
                          <p:cNvPr id="29740" name="Group 2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rot="-9414">
                            <a:off x="1439" y="521"/>
                            <a:ext cx="2815" cy="2830"/>
                            <a:chOff x="1428" y="511"/>
                            <a:chExt cx="2815" cy="2830"/>
                          </a:xfrm>
                        </p:grpSpPr>
                        <p:grpSp>
                          <p:nvGrpSpPr>
                            <p:cNvPr id="12" name="Group 39"/>
                            <p:cNvGrpSpPr/>
                            <p:nvPr/>
                          </p:nvGrpSpPr>
                          <p:grpSpPr>
                            <a:xfrm>
                              <a:off x="1440" y="521"/>
                              <a:ext cx="2790" cy="2809"/>
                              <a:chOff x="2357422" y="1214422"/>
                              <a:chExt cx="4429156" cy="4429156"/>
                            </a:xfrm>
                            <a:solidFill>
                              <a:schemeClr val="bg1">
                                <a:lumMod val="95000"/>
                                <a:alpha val="37000"/>
                              </a:schemeClr>
                            </a:solidFill>
                          </p:grpSpPr>
                          <p:sp>
                            <p:nvSpPr>
                              <p:cNvPr id="42" name="Rectangle 41"/>
                              <p:cNvSpPr/>
                              <p:nvPr/>
                            </p:nvSpPr>
                            <p:spPr>
                              <a:xfrm>
                                <a:off x="2357422" y="1214422"/>
                                <a:ext cx="4429156" cy="4429156"/>
                              </a:xfrm>
                              <a:prstGeom prst="rect">
                                <a:avLst/>
                              </a:prstGeom>
                              <a:grpFill/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13" name="Group 1"/>
                              <p:cNvGrpSpPr/>
                              <p:nvPr/>
                            </p:nvGrpSpPr>
                            <p:grpSpPr>
                              <a:xfrm>
                                <a:off x="2757488" y="1285860"/>
                                <a:ext cx="3600462" cy="3929090"/>
                                <a:chOff x="6500826" y="1730339"/>
                                <a:chExt cx="3600462" cy="3929090"/>
                              </a:xfrm>
                              <a:grpFill/>
                            </p:grpSpPr>
                            <p:sp>
                              <p:nvSpPr>
                                <p:cNvPr id="43" name="Oval 2"/>
                                <p:cNvSpPr/>
                                <p:nvPr/>
                              </p:nvSpPr>
                              <p:spPr>
                                <a:xfrm>
                                  <a:off x="6500826" y="2071678"/>
                                  <a:ext cx="3600462" cy="3587751"/>
                                </a:xfrm>
                                <a:prstGeom prst="ellipse">
                                  <a:avLst/>
                                </a:prstGeom>
                                <a:grpFill/>
                                <a:ln w="22225">
                                  <a:solidFill>
                                    <a:schemeClr val="accent6">
                                      <a:lumMod val="60000"/>
                                      <a:lumOff val="4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 eaLnBrk="1" hangingPunct="1"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14" name="Group 31"/>
                                <p:cNvGrpSpPr/>
                                <p:nvPr/>
                              </p:nvGrpSpPr>
                              <p:grpSpPr>
                                <a:xfrm>
                                  <a:off x="8186750" y="1730339"/>
                                  <a:ext cx="228601" cy="341338"/>
                                  <a:chOff x="4371974" y="679421"/>
                                  <a:chExt cx="228601" cy="341338"/>
                                </a:xfrm>
                                <a:grpFill/>
                              </p:grpSpPr>
                              <p:sp>
                                <p:nvSpPr>
                                  <p:cNvPr id="45" name="Isosceles Triangle 44"/>
                                  <p:cNvSpPr/>
                                  <p:nvPr/>
                                </p:nvSpPr>
                                <p:spPr>
                                  <a:xfrm>
                                    <a:off x="4371974" y="679421"/>
                                    <a:ext cx="228601" cy="214314"/>
                                  </a:xfrm>
                                  <a:prstGeom prst="triangle">
                                    <a:avLst/>
                                  </a:prstGeom>
                                  <a:grpFill/>
                                  <a:ln w="15875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anchor="ctr"/>
                                  <a:lstStyle/>
                                  <a:p>
                                    <a:pPr algn="ctr" eaLnBrk="1" hangingPunct="1"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cxnSp>
                                <p:nvCxnSpPr>
                                  <p:cNvPr id="46" name="Straight Connector 5"/>
                                  <p:cNvCxnSpPr>
                                    <a:stCxn id="45" idx="3"/>
                                  </p:cNvCxnSpPr>
                                  <p:nvPr/>
                                </p:nvCxnSpPr>
                                <p:spPr>
                                  <a:xfrm rot="16200000" flipH="1">
                                    <a:off x="4422766" y="957244"/>
                                    <a:ext cx="127025" cy="6"/>
                                  </a:xfrm>
                                  <a:prstGeom prst="line">
                                    <a:avLst/>
                                  </a:prstGeom>
                                  <a:grpFill/>
                                  <a:ln w="15875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  <p:sp>
                          <p:nvSpPr>
                            <p:cNvPr id="50" name="Isosceles Triangle 4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5400000">
                              <a:off x="1424" y="539"/>
                              <a:ext cx="392" cy="360"/>
                            </a:xfrm>
                            <a:prstGeom prst="triangle">
                              <a:avLst>
                                <a:gd name="adj" fmla="val 333"/>
                              </a:avLst>
                            </a:prstGeom>
                            <a:solidFill>
                              <a:srgbClr val="D9D9D9"/>
                            </a:solidFill>
                            <a:ln w="25400" algn="ctr">
                              <a:solidFill>
                                <a:srgbClr val="BFBFBF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10800000" vert="eaVert" anchor="ctr"/>
                            <a:lstStyle/>
                            <a:p>
                              <a:pPr algn="ctr" eaLnBrk="1" hangingPunct="1">
                                <a:defRPr/>
                              </a:pPr>
                              <a:endParaRPr lang="en-US">
                                <a:solidFill>
                                  <a:schemeClr val="lt1"/>
                                </a:solidFill>
                                <a:latin typeface="+mn-lt"/>
                              </a:endParaRPr>
                            </a:p>
                          </p:txBody>
                        </p:sp>
                      </p:grpSp>
                      <p:pic>
                        <p:nvPicPr>
                          <p:cNvPr id="29741" name="Picture 25" descr="trase planara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8" y="964"/>
                            <a:ext cx="1760" cy="183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grpSp>
                      <p:nvGrpSpPr>
                        <p:cNvPr id="29732" name="Group 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96" y="566"/>
                          <a:ext cx="2496" cy="1703"/>
                          <a:chOff x="1696" y="566"/>
                          <a:chExt cx="2496" cy="1703"/>
                        </a:xfrm>
                      </p:grpSpPr>
                      <p:pic>
                        <p:nvPicPr>
                          <p:cNvPr id="29733" name="Picture 27" descr="EP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-9414">
                            <a:off x="3512" y="566"/>
                            <a:ext cx="680" cy="30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sp>
                        <p:nvSpPr>
                          <p:cNvPr id="29734" name="AutoShape 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200000">
                            <a:off x="2669" y="1016"/>
                            <a:ext cx="79" cy="79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chemeClr val="bg1">
                              <a:alpha val="83136"/>
                            </a:schemeClr>
                          </a:solidFill>
                          <a:ln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pic>
                        <p:nvPicPr>
                          <p:cNvPr id="29735" name="Picture 29" descr="pomocnaravan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96" y="1757"/>
                            <a:ext cx="2259" cy="51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cxnSp>
                        <p:nvCxnSpPr>
                          <p:cNvPr id="29736" name="Straight Connector 60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-9414">
                            <a:off x="2739" y="1922"/>
                            <a:ext cx="180" cy="1"/>
                          </a:xfrm>
                          <a:prstGeom prst="line">
                            <a:avLst/>
                          </a:prstGeom>
                          <a:noFill/>
                          <a:ln w="15875" algn="ctr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29737" name="Straight Connector 6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16190586" flipH="1">
                            <a:off x="2732" y="1918"/>
                            <a:ext cx="194" cy="1"/>
                          </a:xfrm>
                          <a:prstGeom prst="line">
                            <a:avLst/>
                          </a:prstGeom>
                          <a:noFill/>
                          <a:ln w="15875" algn="ctr">
                            <a:solidFill>
                              <a:srgbClr val="0070C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pic>
                        <p:nvPicPr>
                          <p:cNvPr id="29738" name="Picture 32" descr="EPp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82" y="1434"/>
                            <a:ext cx="182" cy="8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29739" name="Picture 33" descr="EPp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70" y="1434"/>
                            <a:ext cx="181" cy="9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</p:grpSp>
                  <p:sp>
                    <p:nvSpPr>
                      <p:cNvPr id="4" name="Oval 80"/>
                      <p:cNvSpPr>
                        <a:spLocks noChangeArrowheads="1"/>
                      </p:cNvSpPr>
                      <p:nvPr/>
                    </p:nvSpPr>
                    <p:spPr bwMode="auto">
                      <a:xfrm rot="4846768">
                        <a:off x="3132" y="2033"/>
                        <a:ext cx="39" cy="4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 algn="ctr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 anchor="ctr"/>
                      <a:lstStyle/>
                      <a:p>
                        <a:pPr algn="ctr" eaLnBrk="1" hangingPunct="1">
                          <a:defRPr/>
                        </a:pPr>
                        <a:endParaRPr lang="en-US">
                          <a:solidFill>
                            <a:schemeClr val="lt1"/>
                          </a:solidFill>
                          <a:latin typeface="+mn-lt"/>
                        </a:endParaRPr>
                      </a:p>
                    </p:txBody>
                  </p:sp>
                </p:grpSp>
                <p:pic>
                  <p:nvPicPr>
                    <p:cNvPr id="29728" name="Picture 35" descr="simetrala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 rot="331711">
                      <a:off x="2673" y="793"/>
                      <a:ext cx="282" cy="22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81" name="Oval 80"/>
                  <p:cNvSpPr>
                    <a:spLocks noChangeArrowheads="1"/>
                  </p:cNvSpPr>
                  <p:nvPr/>
                </p:nvSpPr>
                <p:spPr bwMode="auto">
                  <a:xfrm rot="4846768">
                    <a:off x="2857" y="826"/>
                    <a:ext cx="39" cy="4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</p:grpSp>
            <p:pic>
              <p:nvPicPr>
                <p:cNvPr id="29723" name="Picture 37" descr="drugasimetrala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 rot="-5805198">
                  <a:off x="1318" y="1463"/>
                  <a:ext cx="2266" cy="10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724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617" y="1921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9719" name="Picture 39" descr="s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5816290">
                <a:off x="3671" y="1673"/>
                <a:ext cx="13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20" name="Line 40"/>
              <p:cNvSpPr>
                <a:spLocks noChangeShapeType="1"/>
              </p:cNvSpPr>
              <p:nvPr/>
            </p:nvSpPr>
            <p:spPr bwMode="auto">
              <a:xfrm flipH="1">
                <a:off x="1601" y="1927"/>
                <a:ext cx="91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9721" name="Picture 41" descr="s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817" y="2795"/>
                <a:ext cx="13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717" name="Line 42"/>
            <p:cNvSpPr>
              <a:spLocks noChangeShapeType="1"/>
            </p:cNvSpPr>
            <p:nvPr/>
          </p:nvSpPr>
          <p:spPr bwMode="auto">
            <a:xfrm flipH="1">
              <a:off x="2637" y="1927"/>
              <a:ext cx="6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2260600" y="3252788"/>
            <a:ext cx="1871663" cy="1735137"/>
            <a:chOff x="1429" y="2024"/>
            <a:chExt cx="1179" cy="1093"/>
          </a:xfrm>
        </p:grpSpPr>
        <p:sp>
          <p:nvSpPr>
            <p:cNvPr id="29714" name="Text Box 44"/>
            <p:cNvSpPr txBox="1">
              <a:spLocks noChangeArrowheads="1"/>
            </p:cNvSpPr>
            <p:nvPr/>
          </p:nvSpPr>
          <p:spPr bwMode="auto">
            <a:xfrm>
              <a:off x="1429" y="2886"/>
              <a:ext cx="1179" cy="231"/>
            </a:xfrm>
            <a:prstGeom prst="rect">
              <a:avLst/>
            </a:prstGeom>
            <a:solidFill>
              <a:srgbClr val="FFFF00">
                <a:alpha val="5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cs typeface="Arial" charset="0"/>
                </a:rPr>
                <a:t>Azimut = 264°</a:t>
              </a:r>
            </a:p>
          </p:txBody>
        </p:sp>
        <p:sp>
          <p:nvSpPr>
            <p:cNvPr id="29715" name="Line 45"/>
            <p:cNvSpPr>
              <a:spLocks noChangeShapeType="1"/>
            </p:cNvSpPr>
            <p:nvPr/>
          </p:nvSpPr>
          <p:spPr bwMode="auto">
            <a:xfrm flipV="1">
              <a:off x="1565" y="2024"/>
              <a:ext cx="136" cy="9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78" name="Text Box 46"/>
          <p:cNvSpPr txBox="1">
            <a:spLocks noChangeArrowheads="1"/>
          </p:cNvSpPr>
          <p:nvPr/>
        </p:nvSpPr>
        <p:spPr bwMode="auto">
          <a:xfrm>
            <a:off x="6156325" y="60213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Simetralne ravni</a:t>
            </a:r>
            <a:endParaRPr lang="en-US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1614488"/>
            <a:ext cx="36068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1203325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68538" y="1179513"/>
            <a:ext cx="4468812" cy="4492625"/>
            <a:chOff x="1429" y="743"/>
            <a:chExt cx="2815" cy="2830"/>
          </a:xfrm>
        </p:grpSpPr>
        <p:grpSp>
          <p:nvGrpSpPr>
            <p:cNvPr id="5134" name="Group 5"/>
            <p:cNvGrpSpPr>
              <a:grpSpLocks/>
            </p:cNvGrpSpPr>
            <p:nvPr/>
          </p:nvGrpSpPr>
          <p:grpSpPr bwMode="auto">
            <a:xfrm>
              <a:off x="1429" y="743"/>
              <a:ext cx="2815" cy="2830"/>
              <a:chOff x="1429" y="743"/>
              <a:chExt cx="2815" cy="2830"/>
            </a:xfrm>
          </p:grpSpPr>
          <p:grpSp>
            <p:nvGrpSpPr>
              <p:cNvPr id="5140" name="Group 6"/>
              <p:cNvGrpSpPr>
                <a:grpSpLocks/>
              </p:cNvGrpSpPr>
              <p:nvPr/>
            </p:nvGrpSpPr>
            <p:grpSpPr bwMode="auto">
              <a:xfrm rot="29">
                <a:off x="1429" y="743"/>
                <a:ext cx="2815" cy="2830"/>
                <a:chOff x="1428" y="511"/>
                <a:chExt cx="2815" cy="2830"/>
              </a:xfrm>
            </p:grpSpPr>
            <p:grpSp>
              <p:nvGrpSpPr>
                <p:cNvPr id="6" name="Group 39"/>
                <p:cNvGrpSpPr/>
                <p:nvPr/>
              </p:nvGrpSpPr>
              <p:grpSpPr>
                <a:xfrm>
                  <a:off x="1440" y="521"/>
                  <a:ext cx="2790" cy="2809"/>
                  <a:chOff x="2357422" y="1214422"/>
                  <a:chExt cx="4429156" cy="4429156"/>
                </a:xfrm>
                <a:solidFill>
                  <a:schemeClr val="bg1">
                    <a:lumMod val="95000"/>
                    <a:alpha val="37000"/>
                  </a:schemeClr>
                </a:solidFill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2357422" y="1214422"/>
                    <a:ext cx="4429156" cy="442915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/>
                  </a:p>
                </p:txBody>
              </p:sp>
              <p:grpSp>
                <p:nvGrpSpPr>
                  <p:cNvPr id="7" name="Group 1"/>
                  <p:cNvGrpSpPr/>
                  <p:nvPr/>
                </p:nvGrpSpPr>
                <p:grpSpPr>
                  <a:xfrm>
                    <a:off x="2757488" y="1285860"/>
                    <a:ext cx="3600462" cy="3929090"/>
                    <a:chOff x="6500826" y="1730339"/>
                    <a:chExt cx="3600462" cy="3929090"/>
                  </a:xfrm>
                  <a:grpFill/>
                </p:grpSpPr>
                <p:sp>
                  <p:nvSpPr>
                    <p:cNvPr id="43" name="Oval 2"/>
                    <p:cNvSpPr/>
                    <p:nvPr/>
                  </p:nvSpPr>
                  <p:spPr>
                    <a:xfrm>
                      <a:off x="6500826" y="2071678"/>
                      <a:ext cx="3600462" cy="3587751"/>
                    </a:xfrm>
                    <a:prstGeom prst="ellipse">
                      <a:avLst/>
                    </a:prstGeom>
                    <a:grpFill/>
                    <a:ln w="222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8" name="Group 31"/>
                    <p:cNvGrpSpPr/>
                    <p:nvPr/>
                  </p:nvGrpSpPr>
                  <p:grpSpPr>
                    <a:xfrm>
                      <a:off x="8186750" y="1730339"/>
                      <a:ext cx="228601" cy="341338"/>
                      <a:chOff x="4371974" y="679421"/>
                      <a:chExt cx="228601" cy="341338"/>
                    </a:xfrm>
                    <a:grpFill/>
                  </p:grpSpPr>
                  <p:sp>
                    <p:nvSpPr>
                      <p:cNvPr id="45" name="Isosceles Triangle 44"/>
                      <p:cNvSpPr/>
                      <p:nvPr/>
                    </p:nvSpPr>
                    <p:spPr>
                      <a:xfrm>
                        <a:off x="4371974" y="679421"/>
                        <a:ext cx="228601" cy="214314"/>
                      </a:xfrm>
                      <a:prstGeom prst="triangle">
                        <a:avLst/>
                      </a:prstGeom>
                      <a:grpFill/>
                      <a:ln w="1587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  <p:cxnSp>
                    <p:nvCxnSpPr>
                      <p:cNvPr id="46" name="Straight Connector 5"/>
                      <p:cNvCxnSpPr>
                        <a:stCxn id="45" idx="3"/>
                      </p:cNvCxnSpPr>
                      <p:nvPr/>
                    </p:nvCxnSpPr>
                    <p:spPr>
                      <a:xfrm rot="16200000" flipH="1">
                        <a:off x="4422766" y="957244"/>
                        <a:ext cx="127025" cy="6"/>
                      </a:xfrm>
                      <a:prstGeom prst="line">
                        <a:avLst/>
                      </a:prstGeom>
                      <a:grpFill/>
                      <a:ln w="1587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50" name="Isosceles Triangle 49"/>
                <p:cNvSpPr>
                  <a:spLocks noChangeArrowheads="1"/>
                </p:cNvSpPr>
                <p:nvPr/>
              </p:nvSpPr>
              <p:spPr bwMode="auto">
                <a:xfrm rot="5400000">
                  <a:off x="1424" y="537"/>
                  <a:ext cx="392" cy="360"/>
                </a:xfrm>
                <a:prstGeom prst="triangle">
                  <a:avLst>
                    <a:gd name="adj" fmla="val 333"/>
                  </a:avLst>
                </a:prstGeom>
                <a:solidFill>
                  <a:srgbClr val="D9D9D9"/>
                </a:solidFill>
                <a:ln w="25400" algn="ctr">
                  <a:solidFill>
                    <a:srgbClr val="BFBFBF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2740" y="2148"/>
                <a:ext cx="180" cy="1"/>
              </a:xfrm>
              <a:prstGeom prst="line">
                <a:avLst/>
              </a:prstGeom>
              <a:ln w="158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2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2829" y="2047"/>
                <a:ext cx="1" cy="194"/>
              </a:xfrm>
              <a:prstGeom prst="line">
                <a:avLst/>
              </a:prstGeom>
              <a:noFill/>
              <a:ln w="15875" algn="ctr">
                <a:solidFill>
                  <a:srgbClr val="0070C0"/>
                </a:solidFill>
                <a:round/>
                <a:headEnd/>
                <a:tailEnd/>
              </a:ln>
            </p:spPr>
          </p:cxnSp>
        </p:grp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2692" y="1466"/>
              <a:ext cx="39" cy="4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" name="Oval 80"/>
            <p:cNvSpPr>
              <a:spLocks noChangeArrowheads="1"/>
            </p:cNvSpPr>
            <p:nvPr/>
          </p:nvSpPr>
          <p:spPr bwMode="auto">
            <a:xfrm>
              <a:off x="3673" y="2450"/>
              <a:ext cx="39" cy="4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pic>
          <p:nvPicPr>
            <p:cNvPr id="5137" name="Picture 13" descr="elementi pad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4" y="807"/>
              <a:ext cx="63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8" name="Picture 14" descr="EPL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1" y="1547"/>
              <a:ext cx="149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9" name="Picture 15" descr="EPL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9" y="2515"/>
              <a:ext cx="166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3378200" y="1943100"/>
            <a:ext cx="2998788" cy="2895600"/>
            <a:chOff x="2128" y="1224"/>
            <a:chExt cx="1889" cy="1824"/>
          </a:xfrm>
        </p:grpSpPr>
        <p:grpSp>
          <p:nvGrpSpPr>
            <p:cNvPr id="5129" name="Group 17"/>
            <p:cNvGrpSpPr>
              <a:grpSpLocks/>
            </p:cNvGrpSpPr>
            <p:nvPr/>
          </p:nvGrpSpPr>
          <p:grpSpPr bwMode="auto">
            <a:xfrm>
              <a:off x="2128" y="1224"/>
              <a:ext cx="1889" cy="1824"/>
              <a:chOff x="2128" y="1224"/>
              <a:chExt cx="1889" cy="1824"/>
            </a:xfrm>
          </p:grpSpPr>
          <p:pic>
            <p:nvPicPr>
              <p:cNvPr id="5131" name="Picture 18" descr="zadatak22planar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3157316">
                <a:off x="1940" y="1412"/>
                <a:ext cx="1824" cy="1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2" name="Line 19"/>
              <p:cNvSpPr>
                <a:spLocks noChangeShapeType="1"/>
              </p:cNvSpPr>
              <p:nvPr/>
            </p:nvSpPr>
            <p:spPr bwMode="auto">
              <a:xfrm>
                <a:off x="3368" y="2152"/>
                <a:ext cx="5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Line 20"/>
              <p:cNvSpPr>
                <a:spLocks noChangeShapeType="1"/>
              </p:cNvSpPr>
              <p:nvPr/>
            </p:nvSpPr>
            <p:spPr bwMode="auto">
              <a:xfrm>
                <a:off x="3961" y="2157"/>
                <a:ext cx="5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130" name="Picture 21" descr="Ep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00" y="2187"/>
              <a:ext cx="116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1331913" y="5949950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Posredno utvrđivanje ep planare na osnovu dva prividna pada 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120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Vežba</a:t>
            </a: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6372225" y="476250"/>
            <a:ext cx="2627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r-Latn-C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grupa zadataka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8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003800" y="14128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003800" y="14128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0660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463" y="1244600"/>
            <a:ext cx="36068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003800" y="14128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78063" y="808038"/>
            <a:ext cx="4468812" cy="4492625"/>
            <a:chOff x="1435" y="509"/>
            <a:chExt cx="2815" cy="2830"/>
          </a:xfrm>
        </p:grpSpPr>
        <p:grpSp>
          <p:nvGrpSpPr>
            <p:cNvPr id="30740" name="Group 8"/>
            <p:cNvGrpSpPr>
              <a:grpSpLocks/>
            </p:cNvGrpSpPr>
            <p:nvPr/>
          </p:nvGrpSpPr>
          <p:grpSpPr bwMode="auto">
            <a:xfrm>
              <a:off x="1435" y="509"/>
              <a:ext cx="2815" cy="2830"/>
              <a:chOff x="1432" y="512"/>
              <a:chExt cx="2815" cy="2830"/>
            </a:xfrm>
          </p:grpSpPr>
          <p:grpSp>
            <p:nvGrpSpPr>
              <p:cNvPr id="30742" name="Group 9"/>
              <p:cNvGrpSpPr>
                <a:grpSpLocks/>
              </p:cNvGrpSpPr>
              <p:nvPr/>
            </p:nvGrpSpPr>
            <p:grpSpPr bwMode="auto">
              <a:xfrm rot="-359233">
                <a:off x="1432" y="512"/>
                <a:ext cx="2815" cy="2830"/>
                <a:chOff x="1428" y="509"/>
                <a:chExt cx="2815" cy="2830"/>
              </a:xfrm>
            </p:grpSpPr>
            <p:grpSp>
              <p:nvGrpSpPr>
                <p:cNvPr id="30745" name="Group 10"/>
                <p:cNvGrpSpPr>
                  <a:grpSpLocks/>
                </p:cNvGrpSpPr>
                <p:nvPr/>
              </p:nvGrpSpPr>
              <p:grpSpPr bwMode="auto">
                <a:xfrm rot="6168328">
                  <a:off x="1421" y="516"/>
                  <a:ext cx="2830" cy="2815"/>
                  <a:chOff x="1415" y="516"/>
                  <a:chExt cx="2830" cy="2815"/>
                </a:xfrm>
              </p:grpSpPr>
              <p:grpSp>
                <p:nvGrpSpPr>
                  <p:cNvPr id="30747" name="Group 11"/>
                  <p:cNvGrpSpPr>
                    <a:grpSpLocks/>
                  </p:cNvGrpSpPr>
                  <p:nvPr/>
                </p:nvGrpSpPr>
                <p:grpSpPr bwMode="auto">
                  <a:xfrm rot="-954124">
                    <a:off x="1415" y="516"/>
                    <a:ext cx="2830" cy="2815"/>
                    <a:chOff x="1415" y="516"/>
                    <a:chExt cx="2830" cy="2815"/>
                  </a:xfrm>
                </p:grpSpPr>
                <p:grpSp>
                  <p:nvGrpSpPr>
                    <p:cNvPr id="30750" name="Group 12"/>
                    <p:cNvGrpSpPr>
                      <a:grpSpLocks/>
                    </p:cNvGrpSpPr>
                    <p:nvPr/>
                  </p:nvGrpSpPr>
                  <p:grpSpPr bwMode="auto">
                    <a:xfrm rot="-5176333">
                      <a:off x="1422" y="509"/>
                      <a:ext cx="2815" cy="2830"/>
                      <a:chOff x="1436" y="506"/>
                      <a:chExt cx="2815" cy="2830"/>
                    </a:xfrm>
                  </p:grpSpPr>
                  <p:grpSp>
                    <p:nvGrpSpPr>
                      <p:cNvPr id="30752" name="Group 13"/>
                      <p:cNvGrpSpPr>
                        <a:grpSpLocks/>
                      </p:cNvGrpSpPr>
                      <p:nvPr/>
                    </p:nvGrpSpPr>
                    <p:grpSpPr bwMode="auto">
                      <a:xfrm rot="5241062">
                        <a:off x="1429" y="513"/>
                        <a:ext cx="2830" cy="2815"/>
                        <a:chOff x="1429" y="513"/>
                        <a:chExt cx="2830" cy="2815"/>
                      </a:xfrm>
                    </p:grpSpPr>
                    <p:grpSp>
                      <p:nvGrpSpPr>
                        <p:cNvPr id="30754" name="Group 14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4912854">
                          <a:off x="1436" y="506"/>
                          <a:ext cx="2815" cy="2830"/>
                          <a:chOff x="1436" y="511"/>
                          <a:chExt cx="2815" cy="2830"/>
                        </a:xfrm>
                      </p:grpSpPr>
                      <p:grpSp>
                        <p:nvGrpSpPr>
                          <p:cNvPr id="30756" name="Group 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36" y="511"/>
                            <a:ext cx="2815" cy="2830"/>
                            <a:chOff x="1439" y="521"/>
                            <a:chExt cx="2815" cy="2830"/>
                          </a:xfrm>
                        </p:grpSpPr>
                        <p:grpSp>
                          <p:nvGrpSpPr>
                            <p:cNvPr id="30765" name="Group 1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 rot="-9414">
                              <a:off x="1439" y="521"/>
                              <a:ext cx="2815" cy="2830"/>
                              <a:chOff x="1428" y="511"/>
                              <a:chExt cx="2815" cy="2830"/>
                            </a:xfrm>
                          </p:grpSpPr>
                          <p:grpSp>
                            <p:nvGrpSpPr>
                              <p:cNvPr id="13" name="Group 39"/>
                              <p:cNvGrpSpPr/>
                              <p:nvPr/>
                            </p:nvGrpSpPr>
                            <p:grpSpPr>
                              <a:xfrm>
                                <a:off x="1440" y="521"/>
                                <a:ext cx="2790" cy="2809"/>
                                <a:chOff x="2357422" y="1214422"/>
                                <a:chExt cx="4429156" cy="4429156"/>
                              </a:xfrm>
                              <a:solidFill>
                                <a:schemeClr val="bg1">
                                  <a:lumMod val="95000"/>
                                  <a:alpha val="37000"/>
                                </a:schemeClr>
                              </a:solidFill>
                            </p:grpSpPr>
                            <p:sp>
                              <p:nvSpPr>
                                <p:cNvPr id="42" name="Rectangle 41"/>
                                <p:cNvSpPr/>
                                <p:nvPr/>
                              </p:nvSpPr>
                              <p:spPr>
                                <a:xfrm>
                                  <a:off x="2357422" y="1214422"/>
                                  <a:ext cx="4429156" cy="4429156"/>
                                </a:xfrm>
                                <a:prstGeom prst="rect">
                                  <a:avLst/>
                                </a:prstGeom>
                                <a:grpFill/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 eaLnBrk="1" hangingPunct="1">
                                    <a:defRPr/>
                                  </a:pPr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14" name="Group 1"/>
                                <p:cNvGrpSpPr/>
                                <p:nvPr/>
                              </p:nvGrpSpPr>
                              <p:grpSpPr>
                                <a:xfrm>
                                  <a:off x="2757488" y="1285860"/>
                                  <a:ext cx="3600462" cy="3929090"/>
                                  <a:chOff x="6500826" y="1730339"/>
                                  <a:chExt cx="3600462" cy="3929090"/>
                                </a:xfrm>
                                <a:grpFill/>
                              </p:grpSpPr>
                              <p:sp>
                                <p:nvSpPr>
                                  <p:cNvPr id="43" name="Oval 2"/>
                                  <p:cNvSpPr/>
                                  <p:nvPr/>
                                </p:nvSpPr>
                                <p:spPr>
                                  <a:xfrm>
                                    <a:off x="6500826" y="2071678"/>
                                    <a:ext cx="3600462" cy="3587751"/>
                                  </a:xfrm>
                                  <a:prstGeom prst="ellipse">
                                    <a:avLst/>
                                  </a:prstGeom>
                                  <a:grpFill/>
                                  <a:ln w="22225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anchor="ctr"/>
                                  <a:lstStyle/>
                                  <a:p>
                                    <a:pPr algn="ctr" eaLnBrk="1" hangingPunct="1">
                                      <a:defRPr/>
                                    </a:pPr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15" name="Group 31"/>
                                  <p:cNvGrpSpPr/>
                                  <p:nvPr/>
                                </p:nvGrpSpPr>
                                <p:grpSpPr>
                                  <a:xfrm>
                                    <a:off x="8186750" y="1730339"/>
                                    <a:ext cx="228601" cy="341338"/>
                                    <a:chOff x="4371974" y="679421"/>
                                    <a:chExt cx="228601" cy="341338"/>
                                  </a:xfrm>
                                  <a:grpFill/>
                                </p:grpSpPr>
                                <p:sp>
                                  <p:nvSpPr>
                                    <p:cNvPr id="45" name="Isosceles Triangle 4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371974" y="679421"/>
                                      <a:ext cx="228601" cy="214314"/>
                                    </a:xfrm>
                                    <a:prstGeom prst="triangle">
                                      <a:avLst/>
                                    </a:prstGeom>
                                    <a:grpFill/>
                                    <a:ln w="15875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anchor="ctr"/>
                                    <a:lstStyle/>
                                    <a:p>
                                      <a:pPr algn="ctr" eaLnBrk="1" hangingPunct="1">
                                        <a:defRPr/>
                                      </a:pPr>
                                      <a:endParaRPr lang="en-US"/>
                                    </a:p>
                                  </p:txBody>
                                </p:sp>
                                <p:cxnSp>
                                  <p:nvCxnSpPr>
                                    <p:cNvPr id="46" name="Straight Connector 5"/>
                                    <p:cNvCxnSpPr>
                                      <a:stCxn id="45" idx="3"/>
                                    </p:cNvCxnSpPr>
                                    <p:nvPr/>
                                  </p:nvCxnSpPr>
                                  <p:spPr>
                                    <a:xfrm rot="16200000" flipH="1">
                                      <a:off x="4422766" y="957244"/>
                                      <a:ext cx="127025" cy="6"/>
                                    </a:xfrm>
                                    <a:prstGeom prst="line">
                                      <a:avLst/>
                                    </a:prstGeom>
                                    <a:grpFill/>
                                    <a:ln w="15875"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</p:grpSp>
                          <p:sp>
                            <p:nvSpPr>
                              <p:cNvPr id="50" name="Isosceles Triangle 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5400000">
                                <a:off x="1424" y="539"/>
                                <a:ext cx="392" cy="360"/>
                              </a:xfrm>
                              <a:prstGeom prst="triangle">
                                <a:avLst>
                                  <a:gd name="adj" fmla="val 333"/>
                                </a:avLst>
                              </a:prstGeom>
                              <a:solidFill>
                                <a:srgbClr val="D9D9D9"/>
                              </a:solidFill>
                              <a:ln w="25400" algn="ctr">
                                <a:solidFill>
                                  <a:srgbClr val="BFBFBF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10800000" vert="eaVert" anchor="ctr"/>
                              <a:lstStyle/>
                              <a:p>
                                <a:pPr algn="ctr" eaLnBrk="1" hangingPunct="1">
                                  <a:defRPr/>
                                </a:pPr>
                                <a:endParaRPr lang="en-US">
                                  <a:solidFill>
                                    <a:schemeClr val="lt1"/>
                                  </a:solidFill>
                                  <a:latin typeface="+mn-lt"/>
                                </a:endParaRPr>
                              </a:p>
                            </p:txBody>
                          </p:sp>
                        </p:grpSp>
                        <p:pic>
                          <p:nvPicPr>
                            <p:cNvPr id="30766" name="Picture 19" descr="trase planara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18" y="964"/>
                              <a:ext cx="1760" cy="183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  <p:grpSp>
                        <p:nvGrpSpPr>
                          <p:cNvPr id="30757" name="Group 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96" y="566"/>
                            <a:ext cx="2496" cy="1703"/>
                            <a:chOff x="1696" y="566"/>
                            <a:chExt cx="2496" cy="1703"/>
                          </a:xfrm>
                        </p:grpSpPr>
                        <p:pic>
                          <p:nvPicPr>
                            <p:cNvPr id="30758" name="Picture 21" descr="EP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rot="-9414">
                              <a:off x="3512" y="566"/>
                              <a:ext cx="680" cy="30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sp>
                          <p:nvSpPr>
                            <p:cNvPr id="30759" name="AutoShape 2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10200000">
                              <a:off x="2669" y="1016"/>
                              <a:ext cx="79" cy="79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chemeClr val="bg1">
                                <a:alpha val="83136"/>
                              </a:schemeClr>
                            </a:solidFill>
                            <a:ln w="190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pic>
                          <p:nvPicPr>
                            <p:cNvPr id="30760" name="Picture 23" descr="pomocnaravan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96" y="1757"/>
                              <a:ext cx="2259" cy="512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cxnSp>
                          <p:nvCxnSpPr>
                            <p:cNvPr id="30761" name="Straight Connector 60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-9414">
                              <a:off x="2739" y="1922"/>
                              <a:ext cx="180" cy="1"/>
                            </a:xfrm>
                            <a:prstGeom prst="line">
                              <a:avLst/>
                            </a:prstGeom>
                            <a:noFill/>
                            <a:ln w="15875" algn="ctr">
                              <a:solidFill>
                                <a:srgbClr val="0070C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30762" name="Straight Connector 61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16190586" flipH="1">
                              <a:off x="2732" y="1918"/>
                              <a:ext cx="194" cy="1"/>
                            </a:xfrm>
                            <a:prstGeom prst="line">
                              <a:avLst/>
                            </a:prstGeom>
                            <a:noFill/>
                            <a:ln w="15875" algn="ctr">
                              <a:solidFill>
                                <a:srgbClr val="0070C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pic>
                          <p:nvPicPr>
                            <p:cNvPr id="30763" name="Picture 26" descr="EPp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82" y="1434"/>
                              <a:ext cx="182" cy="8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  <p:pic>
                          <p:nvPicPr>
                            <p:cNvPr id="30764" name="Picture 27" descr="EPp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0" y="1434"/>
                              <a:ext cx="181" cy="92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</p:grpSp>
                    <p:sp>
                      <p:nvSpPr>
                        <p:cNvPr id="4" name="Oval 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4846768">
                          <a:off x="3133" y="2032"/>
                          <a:ext cx="39" cy="42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5400" algn="ctr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10800000"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>
                            <a:solidFill>
                              <a:schemeClr val="lt1"/>
                            </a:solidFill>
                            <a:latin typeface="+mn-lt"/>
                          </a:endParaRPr>
                        </a:p>
                      </p:txBody>
                    </p:sp>
                  </p:grpSp>
                  <p:pic>
                    <p:nvPicPr>
                      <p:cNvPr id="30753" name="Picture 29" descr="simetral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 cstate="print"/>
                      <a:srcRect/>
                      <a:stretch>
                        <a:fillRect/>
                      </a:stretch>
                    </p:blipFill>
                    <p:spPr bwMode="auto">
                      <a:xfrm rot="331711">
                        <a:off x="2673" y="793"/>
                        <a:ext cx="282" cy="226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sp>
                  <p:nvSpPr>
                    <p:cNvPr id="81" name="Oval 80"/>
                    <p:cNvSpPr>
                      <a:spLocks noChangeArrowheads="1"/>
                    </p:cNvSpPr>
                    <p:nvPr/>
                  </p:nvSpPr>
                  <p:spPr bwMode="auto">
                    <a:xfrm rot="4846768">
                      <a:off x="2858" y="826"/>
                      <a:ext cx="39" cy="4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rot="10800000" anchor="ctr"/>
                    <a:lstStyle/>
                    <a:p>
                      <a:pPr algn="ctr" eaLnBrk="1" hangingPunct="1">
                        <a:defRPr/>
                      </a:pPr>
                      <a:endParaRPr lang="en-US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</p:grpSp>
              <p:pic>
                <p:nvPicPr>
                  <p:cNvPr id="30748" name="Picture 31" descr="drugasimetrala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 rot="-5805198">
                    <a:off x="1318" y="1463"/>
                    <a:ext cx="2266" cy="10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0749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17" y="1921"/>
                    <a:ext cx="6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30746" name="Picture 33" descr="s1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 rot="5816290">
                  <a:off x="3671" y="1673"/>
                  <a:ext cx="136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0743" name="Line 34"/>
              <p:cNvSpPr>
                <a:spLocks noChangeShapeType="1"/>
              </p:cNvSpPr>
              <p:nvPr/>
            </p:nvSpPr>
            <p:spPr bwMode="auto">
              <a:xfrm rot="21240767" flipH="1">
                <a:off x="1610" y="2069"/>
                <a:ext cx="91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0744" name="Picture 35" descr="s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25" y="2840"/>
                <a:ext cx="13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741" name="Line 36"/>
            <p:cNvSpPr>
              <a:spLocks noChangeShapeType="1"/>
            </p:cNvSpPr>
            <p:nvPr/>
          </p:nvSpPr>
          <p:spPr bwMode="auto">
            <a:xfrm rot="21180000" flipH="1">
              <a:off x="2639" y="1949"/>
              <a:ext cx="6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4446588" y="1839913"/>
            <a:ext cx="1565275" cy="2733675"/>
            <a:chOff x="2801" y="1171"/>
            <a:chExt cx="986" cy="1722"/>
          </a:xfrm>
        </p:grpSpPr>
        <p:pic>
          <p:nvPicPr>
            <p:cNvPr id="30737" name="Picture 38" descr="dvabeta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4854060">
              <a:off x="2199" y="1773"/>
              <a:ext cx="172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95" name="Text Box 39"/>
            <p:cNvSpPr txBox="1">
              <a:spLocks noChangeArrowheads="1"/>
            </p:cNvSpPr>
            <p:nvPr/>
          </p:nvSpPr>
          <p:spPr bwMode="auto">
            <a:xfrm>
              <a:off x="3334" y="1434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β</a:t>
              </a: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/2</a:t>
              </a:r>
              <a:endParaRPr lang="el-G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70696" name="Text Box 40"/>
            <p:cNvSpPr txBox="1">
              <a:spLocks noChangeArrowheads="1"/>
            </p:cNvSpPr>
            <p:nvPr/>
          </p:nvSpPr>
          <p:spPr bwMode="auto">
            <a:xfrm>
              <a:off x="3243" y="2387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β</a:t>
              </a: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/2</a:t>
              </a:r>
              <a:endParaRPr lang="el-G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18" name="Group 41"/>
          <p:cNvGrpSpPr>
            <a:grpSpLocks/>
          </p:cNvGrpSpPr>
          <p:nvPr/>
        </p:nvGrpSpPr>
        <p:grpSpPr bwMode="auto">
          <a:xfrm>
            <a:off x="4500563" y="1392238"/>
            <a:ext cx="1800225" cy="1839912"/>
            <a:chOff x="2835" y="877"/>
            <a:chExt cx="1134" cy="1159"/>
          </a:xfrm>
        </p:grpSpPr>
        <p:pic>
          <p:nvPicPr>
            <p:cNvPr id="30735" name="Picture 42" descr="devedeset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4891696">
              <a:off x="2505" y="1207"/>
              <a:ext cx="115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99" name="Text Box 43"/>
            <p:cNvSpPr txBox="1">
              <a:spLocks noChangeArrowheads="1"/>
            </p:cNvSpPr>
            <p:nvPr/>
          </p:nvSpPr>
          <p:spPr bwMode="auto">
            <a:xfrm>
              <a:off x="3334" y="1207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90</a:t>
              </a:r>
              <a:r>
                <a:rPr lang="en-US" b="1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°</a:t>
              </a:r>
            </a:p>
          </p:txBody>
        </p:sp>
      </p:grpSp>
      <p:grpSp>
        <p:nvGrpSpPr>
          <p:cNvPr id="19" name="Group 44"/>
          <p:cNvGrpSpPr>
            <a:grpSpLocks/>
          </p:cNvGrpSpPr>
          <p:nvPr/>
        </p:nvGrpSpPr>
        <p:grpSpPr bwMode="auto">
          <a:xfrm>
            <a:off x="4525963" y="1268413"/>
            <a:ext cx="1485900" cy="1839912"/>
            <a:chOff x="2851" y="799"/>
            <a:chExt cx="936" cy="1159"/>
          </a:xfrm>
        </p:grpSpPr>
        <p:pic>
          <p:nvPicPr>
            <p:cNvPr id="30733" name="Picture 45" descr="betajedan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-4981002">
              <a:off x="2403" y="1299"/>
              <a:ext cx="110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702" name="Text Box 46"/>
            <p:cNvSpPr txBox="1">
              <a:spLocks noChangeArrowheads="1"/>
            </p:cNvSpPr>
            <p:nvPr/>
          </p:nvSpPr>
          <p:spPr bwMode="auto">
            <a:xfrm>
              <a:off x="3107" y="799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β</a:t>
              </a:r>
              <a:r>
                <a:rPr lang="en-US" b="1" baseline="-25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</a:t>
              </a:r>
              <a:r>
                <a:rPr 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/2</a:t>
              </a:r>
              <a:endParaRPr lang="el-GR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  <p:sp>
        <p:nvSpPr>
          <p:cNvPr id="70703" name="Text Box 47"/>
          <p:cNvSpPr txBox="1">
            <a:spLocks noChangeArrowheads="1"/>
          </p:cNvSpPr>
          <p:nvPr/>
        </p:nvSpPr>
        <p:spPr bwMode="auto">
          <a:xfrm>
            <a:off x="6156325" y="60213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Simetralne ravni</a:t>
            </a:r>
            <a:endParaRPr lang="en-US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8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60000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55650" y="1727200"/>
            <a:ext cx="80645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sr-Latn-CS" sz="2000"/>
              <a:t>Postupak se svodi na sledeće korake: </a:t>
            </a:r>
          </a:p>
          <a:p>
            <a:pPr>
              <a:lnSpc>
                <a:spcPct val="130000"/>
              </a:lnSpc>
            </a:pPr>
            <a:r>
              <a:rPr lang="sr-Latn-CS" sz="2000"/>
              <a:t>  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sr-Latn-CS" sz="2000"/>
              <a:t> planare P1 i P2 na oleati pretstaviti trasama ili polovima ravni,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sr-Latn-CS" sz="2000"/>
              <a:t> izmeriti ugao/uglove između ravni po prethodno opisanom postupku i označiti (markicom) bisektrise ugla,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sr-Latn-CS" sz="2000"/>
              <a:t> rotirati oleatu do položaju u kome se bisektrisa i presečnica ne nađu na istom meridijanu,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sr-Latn-CS" sz="2000"/>
              <a:t> iscrtati simetralne ravni i utvrditi njihove elemente pada.</a:t>
            </a:r>
            <a:r>
              <a:rPr lang="en-US" sz="2000"/>
              <a:t> </a:t>
            </a:r>
            <a:endParaRPr lang="sr-Latn-CS" sz="20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419475" y="836613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Simetralne ravni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419475" y="836613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Simetralne ravni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2" name="Picture 4" descr="scan00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64" b="18137"/>
          <a:stretch>
            <a:fillRect/>
          </a:stretch>
        </p:blipFill>
        <p:spPr bwMode="auto">
          <a:xfrm>
            <a:off x="1042988" y="1412875"/>
            <a:ext cx="7345362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403350" y="5300663"/>
            <a:ext cx="677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sr-Latn-CS"/>
              <a:t>Konstrukcija simetralnih ravni na osnovu trasa/polova ravni (levo)</a:t>
            </a:r>
            <a:br>
              <a:rPr lang="sr-Latn-CS"/>
            </a:br>
            <a:r>
              <a:rPr lang="sr-Latn-CS"/>
              <a:t> i vidljivost ravni i osa simetrije na donjoj polulopti (desno)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1614488"/>
            <a:ext cx="36068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1203325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49488" y="1198563"/>
            <a:ext cx="4492625" cy="4468812"/>
            <a:chOff x="1417" y="755"/>
            <a:chExt cx="2830" cy="2815"/>
          </a:xfrm>
        </p:grpSpPr>
        <p:grpSp>
          <p:nvGrpSpPr>
            <p:cNvPr id="6158" name="Group 5"/>
            <p:cNvGrpSpPr>
              <a:grpSpLocks/>
            </p:cNvGrpSpPr>
            <p:nvPr/>
          </p:nvGrpSpPr>
          <p:grpSpPr bwMode="auto">
            <a:xfrm rot="3177138">
              <a:off x="1424" y="748"/>
              <a:ext cx="2815" cy="2830"/>
              <a:chOff x="1429" y="743"/>
              <a:chExt cx="2815" cy="2830"/>
            </a:xfrm>
          </p:grpSpPr>
          <p:grpSp>
            <p:nvGrpSpPr>
              <p:cNvPr id="6165" name="Group 6"/>
              <p:cNvGrpSpPr>
                <a:grpSpLocks/>
              </p:cNvGrpSpPr>
              <p:nvPr/>
            </p:nvGrpSpPr>
            <p:grpSpPr bwMode="auto">
              <a:xfrm>
                <a:off x="1429" y="743"/>
                <a:ext cx="2815" cy="2830"/>
                <a:chOff x="1429" y="743"/>
                <a:chExt cx="2815" cy="2830"/>
              </a:xfrm>
            </p:grpSpPr>
            <p:grpSp>
              <p:nvGrpSpPr>
                <p:cNvPr id="6171" name="Group 7"/>
                <p:cNvGrpSpPr>
                  <a:grpSpLocks/>
                </p:cNvGrpSpPr>
                <p:nvPr/>
              </p:nvGrpSpPr>
              <p:grpSpPr bwMode="auto">
                <a:xfrm rot="29">
                  <a:off x="1429" y="743"/>
                  <a:ext cx="2815" cy="2830"/>
                  <a:chOff x="1428" y="511"/>
                  <a:chExt cx="2815" cy="2830"/>
                </a:xfrm>
              </p:grpSpPr>
              <p:grpSp>
                <p:nvGrpSpPr>
                  <p:cNvPr id="7" name="Group 39"/>
                  <p:cNvGrpSpPr/>
                  <p:nvPr/>
                </p:nvGrpSpPr>
                <p:grpSpPr>
                  <a:xfrm>
                    <a:off x="1440" y="521"/>
                    <a:ext cx="2790" cy="2809"/>
                    <a:chOff x="2357422" y="1214422"/>
                    <a:chExt cx="4429156" cy="4429156"/>
                  </a:xfrm>
                  <a:solidFill>
                    <a:schemeClr val="bg1">
                      <a:lumMod val="95000"/>
                      <a:alpha val="37000"/>
                    </a:schemeClr>
                  </a:solidFill>
                </p:grpSpPr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2357422" y="1214422"/>
                      <a:ext cx="4429156" cy="4429156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8" name="Group 1"/>
                    <p:cNvGrpSpPr/>
                    <p:nvPr/>
                  </p:nvGrpSpPr>
                  <p:grpSpPr>
                    <a:xfrm>
                      <a:off x="2757488" y="1285860"/>
                      <a:ext cx="3600462" cy="3929090"/>
                      <a:chOff x="6500826" y="1730339"/>
                      <a:chExt cx="3600462" cy="3929090"/>
                    </a:xfrm>
                    <a:grpFill/>
                  </p:grpSpPr>
                  <p:sp>
                    <p:nvSpPr>
                      <p:cNvPr id="43" name="Oval 2"/>
                      <p:cNvSpPr/>
                      <p:nvPr/>
                    </p:nvSpPr>
                    <p:spPr>
                      <a:xfrm>
                        <a:off x="6500826" y="2071678"/>
                        <a:ext cx="3600462" cy="3587751"/>
                      </a:xfrm>
                      <a:prstGeom prst="ellipse">
                        <a:avLst/>
                      </a:prstGeom>
                      <a:grpFill/>
                      <a:ln w="2222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9" name="Group 31"/>
                      <p:cNvGrpSpPr/>
                      <p:nvPr/>
                    </p:nvGrpSpPr>
                    <p:grpSpPr>
                      <a:xfrm>
                        <a:off x="8186750" y="1730339"/>
                        <a:ext cx="228601" cy="341338"/>
                        <a:chOff x="4371974" y="679421"/>
                        <a:chExt cx="228601" cy="341338"/>
                      </a:xfrm>
                      <a:grpFill/>
                    </p:grpSpPr>
                    <p:sp>
                      <p:nvSpPr>
                        <p:cNvPr id="45" name="Isosceles Triangle 44"/>
                        <p:cNvSpPr/>
                        <p:nvPr/>
                      </p:nvSpPr>
                      <p:spPr>
                        <a:xfrm>
                          <a:off x="4371974" y="679421"/>
                          <a:ext cx="228601" cy="214314"/>
                        </a:xfrm>
                        <a:prstGeom prst="triangle">
                          <a:avLst/>
                        </a:prstGeom>
                        <a:grpFill/>
                        <a:ln w="15875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cxnSp>
                      <p:nvCxnSpPr>
                        <p:cNvPr id="46" name="Straight Connector 5"/>
                        <p:cNvCxnSpPr>
                          <a:stCxn id="45" idx="3"/>
                        </p:cNvCxnSpPr>
                        <p:nvPr/>
                      </p:nvCxnSpPr>
                      <p:spPr>
                        <a:xfrm rot="16200000" flipH="1">
                          <a:off x="4422766" y="957244"/>
                          <a:ext cx="127025" cy="6"/>
                        </a:xfrm>
                        <a:prstGeom prst="line">
                          <a:avLst/>
                        </a:prstGeom>
                        <a:grpFill/>
                        <a:ln w="15875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sp>
                <p:nvSpPr>
                  <p:cNvPr id="50" name="Isosceles Triangle 4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423" y="538"/>
                    <a:ext cx="392" cy="360"/>
                  </a:xfrm>
                  <a:prstGeom prst="triangle">
                    <a:avLst>
                      <a:gd name="adj" fmla="val 333"/>
                    </a:avLst>
                  </a:prstGeom>
                  <a:solidFill>
                    <a:srgbClr val="D9D9D9"/>
                  </a:solidFill>
                  <a:ln w="25400" algn="ctr">
                    <a:solidFill>
                      <a:srgbClr val="BFBFBF"/>
                    </a:solidFill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</p:grp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736" y="2150"/>
                  <a:ext cx="180" cy="1"/>
                </a:xfrm>
                <a:prstGeom prst="line">
                  <a:avLst/>
                </a:prstGeom>
                <a:ln w="158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3" name="Straight Connector 61"/>
                <p:cNvCxnSpPr>
                  <a:cxnSpLocks noChangeShapeType="1"/>
                </p:cNvCxnSpPr>
                <p:nvPr/>
              </p:nvCxnSpPr>
              <p:spPr bwMode="auto">
                <a:xfrm>
                  <a:off x="2829" y="2047"/>
                  <a:ext cx="1" cy="194"/>
                </a:xfrm>
                <a:prstGeom prst="line">
                  <a:avLst/>
                </a:prstGeom>
                <a:noFill/>
                <a:ln w="15875" algn="ctr">
                  <a:solidFill>
                    <a:srgbClr val="0070C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1" name="Oval 80"/>
              <p:cNvSpPr>
                <a:spLocks noChangeArrowheads="1"/>
              </p:cNvSpPr>
              <p:nvPr/>
            </p:nvSpPr>
            <p:spPr bwMode="auto">
              <a:xfrm>
                <a:off x="2691" y="1465"/>
                <a:ext cx="39" cy="42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" name="Oval 80"/>
              <p:cNvSpPr>
                <a:spLocks noChangeArrowheads="1"/>
              </p:cNvSpPr>
              <p:nvPr/>
            </p:nvSpPr>
            <p:spPr bwMode="auto">
              <a:xfrm>
                <a:off x="3672" y="2450"/>
                <a:ext cx="39" cy="42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vert="eaVert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pic>
            <p:nvPicPr>
              <p:cNvPr id="6168" name="Picture 14" descr="elementi pad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34" y="807"/>
                <a:ext cx="639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9" name="Picture 15" descr="EPL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21" y="1547"/>
                <a:ext cx="149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0" name="Picture 16" descr="EPL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99" y="2515"/>
                <a:ext cx="166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59" name="Group 17"/>
            <p:cNvGrpSpPr>
              <a:grpSpLocks/>
            </p:cNvGrpSpPr>
            <p:nvPr/>
          </p:nvGrpSpPr>
          <p:grpSpPr bwMode="auto">
            <a:xfrm>
              <a:off x="2128" y="1224"/>
              <a:ext cx="1889" cy="1824"/>
              <a:chOff x="2128" y="1224"/>
              <a:chExt cx="1889" cy="1824"/>
            </a:xfrm>
          </p:grpSpPr>
          <p:grpSp>
            <p:nvGrpSpPr>
              <p:cNvPr id="6160" name="Group 18"/>
              <p:cNvGrpSpPr>
                <a:grpSpLocks/>
              </p:cNvGrpSpPr>
              <p:nvPr/>
            </p:nvGrpSpPr>
            <p:grpSpPr bwMode="auto">
              <a:xfrm>
                <a:off x="2128" y="1224"/>
                <a:ext cx="1889" cy="1824"/>
                <a:chOff x="2128" y="1224"/>
                <a:chExt cx="1889" cy="1824"/>
              </a:xfrm>
            </p:grpSpPr>
            <p:pic>
              <p:nvPicPr>
                <p:cNvPr id="6162" name="Picture 19" descr="zadatak22planara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rot="3157316">
                  <a:off x="1940" y="1412"/>
                  <a:ext cx="1824" cy="14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63" name="Line 20"/>
                <p:cNvSpPr>
                  <a:spLocks noChangeShapeType="1"/>
                </p:cNvSpPr>
                <p:nvPr/>
              </p:nvSpPr>
              <p:spPr bwMode="auto">
                <a:xfrm>
                  <a:off x="3368" y="2152"/>
                  <a:ext cx="5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4" name="Line 21"/>
                <p:cNvSpPr>
                  <a:spLocks noChangeShapeType="1"/>
                </p:cNvSpPr>
                <p:nvPr/>
              </p:nvSpPr>
              <p:spPr bwMode="auto">
                <a:xfrm>
                  <a:off x="3961" y="2157"/>
                  <a:ext cx="5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6161" name="Picture 22" descr="Ep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00" y="2187"/>
                <a:ext cx="116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5354638" y="3101975"/>
            <a:ext cx="933450" cy="366713"/>
            <a:chOff x="3373" y="1954"/>
            <a:chExt cx="588" cy="231"/>
          </a:xfrm>
        </p:grpSpPr>
        <p:sp>
          <p:nvSpPr>
            <p:cNvPr id="6156" name="Line 24"/>
            <p:cNvSpPr>
              <a:spLocks noChangeShapeType="1"/>
            </p:cNvSpPr>
            <p:nvPr/>
          </p:nvSpPr>
          <p:spPr bwMode="auto">
            <a:xfrm>
              <a:off x="3373" y="2155"/>
              <a:ext cx="588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Text Box 25"/>
            <p:cNvSpPr txBox="1">
              <a:spLocks noChangeArrowheads="1"/>
            </p:cNvSpPr>
            <p:nvPr/>
          </p:nvSpPr>
          <p:spPr bwMode="auto">
            <a:xfrm>
              <a:off x="3443" y="1954"/>
              <a:ext cx="5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FF"/>
                  </a:solidFill>
                  <a:sym typeface="Symbol" pitchFamily="18" charset="2"/>
                </a:rPr>
                <a:t>=52</a:t>
              </a:r>
            </a:p>
          </p:txBody>
        </p:sp>
      </p:grp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7146925" y="5238750"/>
            <a:ext cx="1662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</a:t>
            </a:r>
            <a:r>
              <a:rPr lang="en-US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       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/52</a:t>
            </a: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5535613" y="1728788"/>
            <a:ext cx="1089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=37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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reekC" pitchFamily="2" charset="0"/>
              <a:sym typeface="Symbol" pitchFamily="18" charset="2"/>
            </a:endParaRP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7672388" y="523875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37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1331913" y="5949950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Posredno utvrđivanje ep planare na osnovu dva prividna pada 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120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Vežba</a:t>
            </a: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br. </a:t>
            </a:r>
            <a:r>
              <a:rPr lang="sr-Latn-C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6372225" y="476250"/>
            <a:ext cx="2627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r-Latn-C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grupa zadataka</a:t>
            </a:r>
            <a:endParaRPr lang="en-US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18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2" grpId="0"/>
      <p:bldP spid="60443" grpId="0"/>
      <p:bldP spid="604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7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15"/>
          <p:cNvSpPr>
            <a:spLocks noChangeArrowheads="1"/>
          </p:cNvSpPr>
          <p:nvPr/>
        </p:nvSpPr>
        <p:spPr bwMode="auto">
          <a:xfrm>
            <a:off x="900113" y="2092325"/>
            <a:ext cx="77041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/>
              <a:t>Utvr</a:t>
            </a:r>
            <a:r>
              <a:rPr lang="sr-Latn-CS" sz="2000"/>
              <a:t>đivanje međusobnog ugla dve lineare se na relativno jednostavan način može utvrditi na projekciji položajne polulopte. </a:t>
            </a:r>
          </a:p>
          <a:p>
            <a:endParaRPr lang="sr-Latn-CS" sz="2000"/>
          </a:p>
          <a:p>
            <a:r>
              <a:rPr lang="sr-Latn-CS" sz="2000"/>
              <a:t>Postupak se svodi na konstrukciju pomoćne ravni koja sadrži polove lineara i u kojoj se njihov međusobni ugao jedino i može videti.</a:t>
            </a:r>
          </a:p>
          <a:p>
            <a:r>
              <a:rPr lang="sr-Latn-CS" sz="2000"/>
              <a:t> </a:t>
            </a:r>
          </a:p>
          <a:p>
            <a:r>
              <a:rPr lang="sr-Latn-CS" sz="2000"/>
              <a:t>U pomoćnoj ravni ugao se meri po odgovarajućem meridijanu. 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771775" y="90805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Ugao između dve lineare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1236663"/>
            <a:ext cx="36068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68538" y="814388"/>
            <a:ext cx="4468812" cy="4492625"/>
            <a:chOff x="1429" y="513"/>
            <a:chExt cx="2815" cy="2830"/>
          </a:xfrm>
        </p:grpSpPr>
        <p:grpSp>
          <p:nvGrpSpPr>
            <p:cNvPr id="8200" name="Group 5"/>
            <p:cNvGrpSpPr>
              <a:grpSpLocks/>
            </p:cNvGrpSpPr>
            <p:nvPr/>
          </p:nvGrpSpPr>
          <p:grpSpPr bwMode="auto">
            <a:xfrm>
              <a:off x="1429" y="513"/>
              <a:ext cx="2815" cy="2830"/>
              <a:chOff x="1429" y="513"/>
              <a:chExt cx="2815" cy="2830"/>
            </a:xfrm>
          </p:grpSpPr>
          <p:grpSp>
            <p:nvGrpSpPr>
              <p:cNvPr id="8204" name="Group 6"/>
              <p:cNvGrpSpPr>
                <a:grpSpLocks/>
              </p:cNvGrpSpPr>
              <p:nvPr/>
            </p:nvGrpSpPr>
            <p:grpSpPr bwMode="auto">
              <a:xfrm>
                <a:off x="1429" y="513"/>
                <a:ext cx="2815" cy="2830"/>
                <a:chOff x="1428" y="511"/>
                <a:chExt cx="2815" cy="2830"/>
              </a:xfrm>
            </p:grpSpPr>
            <p:grpSp>
              <p:nvGrpSpPr>
                <p:cNvPr id="8207" name="Group 7"/>
                <p:cNvGrpSpPr>
                  <a:grpSpLocks/>
                </p:cNvGrpSpPr>
                <p:nvPr/>
              </p:nvGrpSpPr>
              <p:grpSpPr bwMode="auto">
                <a:xfrm>
                  <a:off x="1428" y="511"/>
                  <a:ext cx="2815" cy="2830"/>
                  <a:chOff x="1428" y="511"/>
                  <a:chExt cx="2815" cy="2830"/>
                </a:xfrm>
              </p:grpSpPr>
              <p:grpSp>
                <p:nvGrpSpPr>
                  <p:cNvPr id="7" name="Group 39"/>
                  <p:cNvGrpSpPr/>
                  <p:nvPr/>
                </p:nvGrpSpPr>
                <p:grpSpPr>
                  <a:xfrm>
                    <a:off x="1440" y="521"/>
                    <a:ext cx="2790" cy="2809"/>
                    <a:chOff x="2357422" y="1214422"/>
                    <a:chExt cx="4429156" cy="4429156"/>
                  </a:xfrm>
                  <a:solidFill>
                    <a:schemeClr val="bg1">
                      <a:lumMod val="95000"/>
                      <a:alpha val="37000"/>
                    </a:schemeClr>
                  </a:solidFill>
                </p:grpSpPr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2357422" y="1214422"/>
                      <a:ext cx="4429156" cy="4429156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8" name="Group 1"/>
                    <p:cNvGrpSpPr/>
                    <p:nvPr/>
                  </p:nvGrpSpPr>
                  <p:grpSpPr>
                    <a:xfrm>
                      <a:off x="2757488" y="1285860"/>
                      <a:ext cx="3600462" cy="3929090"/>
                      <a:chOff x="6500826" y="1730339"/>
                      <a:chExt cx="3600462" cy="3929090"/>
                    </a:xfrm>
                    <a:grpFill/>
                  </p:grpSpPr>
                  <p:sp>
                    <p:nvSpPr>
                      <p:cNvPr id="43" name="Oval 2"/>
                      <p:cNvSpPr/>
                      <p:nvPr/>
                    </p:nvSpPr>
                    <p:spPr>
                      <a:xfrm>
                        <a:off x="6500826" y="2071678"/>
                        <a:ext cx="3600462" cy="3587751"/>
                      </a:xfrm>
                      <a:prstGeom prst="ellipse">
                        <a:avLst/>
                      </a:prstGeom>
                      <a:grpFill/>
                      <a:ln w="2222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9" name="Group 31"/>
                      <p:cNvGrpSpPr/>
                      <p:nvPr/>
                    </p:nvGrpSpPr>
                    <p:grpSpPr>
                      <a:xfrm>
                        <a:off x="8186750" y="1730339"/>
                        <a:ext cx="228601" cy="341338"/>
                        <a:chOff x="4371974" y="679421"/>
                        <a:chExt cx="228601" cy="341338"/>
                      </a:xfrm>
                      <a:grpFill/>
                    </p:grpSpPr>
                    <p:sp>
                      <p:nvSpPr>
                        <p:cNvPr id="45" name="Isosceles Triangle 44"/>
                        <p:cNvSpPr/>
                        <p:nvPr/>
                      </p:nvSpPr>
                      <p:spPr>
                        <a:xfrm>
                          <a:off x="4371974" y="679421"/>
                          <a:ext cx="228601" cy="214314"/>
                        </a:xfrm>
                        <a:prstGeom prst="triangle">
                          <a:avLst/>
                        </a:prstGeom>
                        <a:grpFill/>
                        <a:ln w="15875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cxnSp>
                      <p:nvCxnSpPr>
                        <p:cNvPr id="46" name="Straight Connector 5"/>
                        <p:cNvCxnSpPr>
                          <a:stCxn id="45" idx="3"/>
                        </p:cNvCxnSpPr>
                        <p:nvPr/>
                      </p:nvCxnSpPr>
                      <p:spPr>
                        <a:xfrm rot="16200000" flipH="1">
                          <a:off x="4422766" y="957244"/>
                          <a:ext cx="127025" cy="6"/>
                        </a:xfrm>
                        <a:prstGeom prst="line">
                          <a:avLst/>
                        </a:prstGeom>
                        <a:grpFill/>
                        <a:ln w="15875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sp>
                <p:nvSpPr>
                  <p:cNvPr id="50" name="Isosceles Triangle 4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424" y="538"/>
                    <a:ext cx="392" cy="360"/>
                  </a:xfrm>
                  <a:prstGeom prst="triangle">
                    <a:avLst>
                      <a:gd name="adj" fmla="val 333"/>
                    </a:avLst>
                  </a:prstGeom>
                  <a:solidFill>
                    <a:srgbClr val="D9D9D9"/>
                  </a:solidFill>
                  <a:ln w="25400" algn="ctr">
                    <a:solidFill>
                      <a:srgbClr val="BFBFBF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</a:endParaRPr>
                  </a:p>
                </p:txBody>
              </p:sp>
            </p:grp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739" y="1917"/>
                  <a:ext cx="180" cy="1"/>
                </a:xfrm>
                <a:prstGeom prst="line">
                  <a:avLst/>
                </a:prstGeom>
                <a:ln w="158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 flipH="1">
                  <a:off x="2730" y="1912"/>
                  <a:ext cx="194" cy="1"/>
                </a:xfrm>
                <a:prstGeom prst="line">
                  <a:avLst/>
                </a:prstGeom>
                <a:ln w="158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Oval 31"/>
              <p:cNvSpPr/>
              <p:nvPr/>
            </p:nvSpPr>
            <p:spPr>
              <a:xfrm>
                <a:off x="2335" y="2170"/>
                <a:ext cx="39" cy="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" name="Oval 31"/>
              <p:cNvSpPr/>
              <p:nvPr/>
            </p:nvSpPr>
            <p:spPr>
              <a:xfrm>
                <a:off x="3043" y="2533"/>
                <a:ext cx="39" cy="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pic>
          <p:nvPicPr>
            <p:cNvPr id="8201" name="Picture 14" descr="E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5" y="572"/>
              <a:ext cx="635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5" descr="E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0" y="2097"/>
              <a:ext cx="18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16" descr="EP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11" y="2468"/>
              <a:ext cx="18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905" name="Picture 17" descr="planara bez taca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480000">
            <a:off x="2898776" y="2062162"/>
            <a:ext cx="307816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4787900" y="602138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r-Latn-CS" sz="20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Ugao između dve lineare</a:t>
            </a:r>
            <a:endParaRPr lang="en-US" sz="20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7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Mreza+Ole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1236663"/>
            <a:ext cx="36068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286000" y="825500"/>
            <a:ext cx="4429125" cy="4460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36788" y="828675"/>
            <a:ext cx="4492625" cy="4468813"/>
            <a:chOff x="1414" y="520"/>
            <a:chExt cx="2830" cy="2815"/>
          </a:xfrm>
        </p:grpSpPr>
        <p:grpSp>
          <p:nvGrpSpPr>
            <p:cNvPr id="9227" name="Group 5"/>
            <p:cNvGrpSpPr>
              <a:grpSpLocks/>
            </p:cNvGrpSpPr>
            <p:nvPr/>
          </p:nvGrpSpPr>
          <p:grpSpPr bwMode="auto">
            <a:xfrm rot="3480000">
              <a:off x="1421" y="513"/>
              <a:ext cx="2815" cy="2830"/>
              <a:chOff x="1429" y="513"/>
              <a:chExt cx="2815" cy="2830"/>
            </a:xfrm>
          </p:grpSpPr>
          <p:grpSp>
            <p:nvGrpSpPr>
              <p:cNvPr id="9229" name="Group 6"/>
              <p:cNvGrpSpPr>
                <a:grpSpLocks/>
              </p:cNvGrpSpPr>
              <p:nvPr/>
            </p:nvGrpSpPr>
            <p:grpSpPr bwMode="auto">
              <a:xfrm>
                <a:off x="1429" y="513"/>
                <a:ext cx="2815" cy="2830"/>
                <a:chOff x="1429" y="513"/>
                <a:chExt cx="2815" cy="2830"/>
              </a:xfrm>
            </p:grpSpPr>
            <p:grpSp>
              <p:nvGrpSpPr>
                <p:cNvPr id="9233" name="Group 7"/>
                <p:cNvGrpSpPr>
                  <a:grpSpLocks/>
                </p:cNvGrpSpPr>
                <p:nvPr/>
              </p:nvGrpSpPr>
              <p:grpSpPr bwMode="auto">
                <a:xfrm>
                  <a:off x="1429" y="513"/>
                  <a:ext cx="2815" cy="2830"/>
                  <a:chOff x="1428" y="511"/>
                  <a:chExt cx="2815" cy="2830"/>
                </a:xfrm>
              </p:grpSpPr>
              <p:grpSp>
                <p:nvGrpSpPr>
                  <p:cNvPr id="923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28" y="511"/>
                    <a:ext cx="2815" cy="2830"/>
                    <a:chOff x="1428" y="511"/>
                    <a:chExt cx="2815" cy="2830"/>
                  </a:xfrm>
                </p:grpSpPr>
                <p:grpSp>
                  <p:nvGrpSpPr>
                    <p:cNvPr id="8" name="Group 39"/>
                    <p:cNvGrpSpPr/>
                    <p:nvPr/>
                  </p:nvGrpSpPr>
                  <p:grpSpPr>
                    <a:xfrm>
                      <a:off x="1440" y="521"/>
                      <a:ext cx="2790" cy="2809"/>
                      <a:chOff x="2357422" y="1214422"/>
                      <a:chExt cx="4429156" cy="4429156"/>
                    </a:xfrm>
                    <a:solidFill>
                      <a:schemeClr val="bg1">
                        <a:lumMod val="95000"/>
                        <a:alpha val="37000"/>
                      </a:schemeClr>
                    </a:solidFill>
                  </p:grpSpPr>
                  <p:sp>
                    <p:nvSpPr>
                      <p:cNvPr id="42" name="Rectangle 41"/>
                      <p:cNvSpPr/>
                      <p:nvPr/>
                    </p:nvSpPr>
                    <p:spPr>
                      <a:xfrm>
                        <a:off x="2357422" y="1214422"/>
                        <a:ext cx="4429156" cy="4429156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eaLnBrk="1" hangingPunct="1"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9" name="Group 1"/>
                      <p:cNvGrpSpPr/>
                      <p:nvPr/>
                    </p:nvGrpSpPr>
                    <p:grpSpPr>
                      <a:xfrm>
                        <a:off x="2757488" y="1285860"/>
                        <a:ext cx="3600462" cy="3929090"/>
                        <a:chOff x="6500826" y="1730339"/>
                        <a:chExt cx="3600462" cy="3929090"/>
                      </a:xfrm>
                      <a:grpFill/>
                    </p:grpSpPr>
                    <p:sp>
                      <p:nvSpPr>
                        <p:cNvPr id="43" name="Oval 2"/>
                        <p:cNvSpPr/>
                        <p:nvPr/>
                      </p:nvSpPr>
                      <p:spPr>
                        <a:xfrm>
                          <a:off x="6500826" y="2071678"/>
                          <a:ext cx="3600462" cy="3587751"/>
                        </a:xfrm>
                        <a:prstGeom prst="ellipse">
                          <a:avLst/>
                        </a:prstGeom>
                        <a:grpFill/>
                        <a:ln w="22225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eaLnBrk="1" hangingPunct="1"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10" name="Group 31"/>
                        <p:cNvGrpSpPr/>
                        <p:nvPr/>
                      </p:nvGrpSpPr>
                      <p:grpSpPr>
                        <a:xfrm>
                          <a:off x="8186750" y="1730339"/>
                          <a:ext cx="228601" cy="341338"/>
                          <a:chOff x="4371974" y="679421"/>
                          <a:chExt cx="228601" cy="341338"/>
                        </a:xfrm>
                        <a:grpFill/>
                      </p:grpSpPr>
                      <p:sp>
                        <p:nvSpPr>
                          <p:cNvPr id="45" name="Isosceles Triangle 44"/>
                          <p:cNvSpPr/>
                          <p:nvPr/>
                        </p:nvSpPr>
                        <p:spPr>
                          <a:xfrm>
                            <a:off x="4371974" y="679421"/>
                            <a:ext cx="228601" cy="214314"/>
                          </a:xfrm>
                          <a:prstGeom prst="triangle">
                            <a:avLst/>
                          </a:prstGeom>
                          <a:grpFill/>
                          <a:ln w="15875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eaLnBrk="1" hangingPunct="1">
                              <a:defRPr/>
                            </a:pPr>
                            <a:endParaRPr lang="en-US"/>
                          </a:p>
                        </p:txBody>
                      </p:sp>
                      <p:cxnSp>
                        <p:nvCxnSpPr>
                          <p:cNvPr id="46" name="Straight Connector 5"/>
                          <p:cNvCxnSpPr>
                            <a:stCxn id="45" idx="3"/>
                          </p:cNvCxnSpPr>
                          <p:nvPr/>
                        </p:nvCxnSpPr>
                        <p:spPr>
                          <a:xfrm rot="16200000" flipH="1">
                            <a:off x="4422766" y="957244"/>
                            <a:ext cx="127025" cy="6"/>
                          </a:xfrm>
                          <a:prstGeom prst="line">
                            <a:avLst/>
                          </a:prstGeom>
                          <a:grpFill/>
                          <a:ln w="15875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sp>
                  <p:nvSpPr>
                    <p:cNvPr id="50" name="Isosceles Triangle 4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423" y="537"/>
                      <a:ext cx="392" cy="360"/>
                    </a:xfrm>
                    <a:prstGeom prst="triangle">
                      <a:avLst>
                        <a:gd name="adj" fmla="val 333"/>
                      </a:avLst>
                    </a:prstGeom>
                    <a:solidFill>
                      <a:srgbClr val="D9D9D9"/>
                    </a:solidFill>
                    <a:ln w="25400" algn="ctr">
                      <a:solidFill>
                        <a:srgbClr val="BFBFBF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anchor="ctr"/>
                    <a:lstStyle/>
                    <a:p>
                      <a:pPr algn="ctr" eaLnBrk="1" hangingPunct="1">
                        <a:defRPr/>
                      </a:pPr>
                      <a:endParaRPr lang="en-US">
                        <a:solidFill>
                          <a:schemeClr val="lt1"/>
                        </a:solidFill>
                        <a:latin typeface="+mn-lt"/>
                      </a:endParaRPr>
                    </a:p>
                  </p:txBody>
                </p:sp>
              </p:grp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2736" y="1917"/>
                    <a:ext cx="180" cy="1"/>
                  </a:xfrm>
                  <a:prstGeom prst="line">
                    <a:avLst/>
                  </a:prstGeom>
                  <a:ln w="158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16200000" flipH="1">
                    <a:off x="2730" y="1912"/>
                    <a:ext cx="194" cy="1"/>
                  </a:xfrm>
                  <a:prstGeom prst="line">
                    <a:avLst/>
                  </a:prstGeom>
                  <a:ln w="158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Oval 31"/>
                <p:cNvSpPr>
                  <a:spLocks noChangeArrowheads="1"/>
                </p:cNvSpPr>
                <p:nvPr/>
              </p:nvSpPr>
              <p:spPr bwMode="auto">
                <a:xfrm>
                  <a:off x="2334" y="2171"/>
                  <a:ext cx="39" cy="43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  <p:sp>
              <p:nvSpPr>
                <p:cNvPr id="4" name="Oval 31"/>
                <p:cNvSpPr>
                  <a:spLocks noChangeArrowheads="1"/>
                </p:cNvSpPr>
                <p:nvPr/>
              </p:nvSpPr>
              <p:spPr bwMode="auto">
                <a:xfrm>
                  <a:off x="3042" y="2533"/>
                  <a:ext cx="39" cy="43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9230" name="Picture 15" descr="E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15" y="572"/>
                <a:ext cx="635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1" name="Picture 16" descr="EP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10" y="2097"/>
                <a:ext cx="181" cy="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2" name="Picture 17" descr="EP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11" y="2468"/>
                <a:ext cx="18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28" name="Picture 18" descr="planara bez tacak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3480000">
              <a:off x="1830" y="1299"/>
              <a:ext cx="1939" cy="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31" name="Picture 19" descr="uga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3375" y="2624138"/>
            <a:ext cx="98583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2484438" y="1243013"/>
            <a:ext cx="1782762" cy="3556000"/>
            <a:chOff x="1565" y="783"/>
            <a:chExt cx="1123" cy="2240"/>
          </a:xfrm>
        </p:grpSpPr>
        <p:pic>
          <p:nvPicPr>
            <p:cNvPr id="9225" name="Picture 22" descr="dopunaugl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53" y="783"/>
              <a:ext cx="435" cy="2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23" descr="dopuna uga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65" y="981"/>
              <a:ext cx="66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7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4787900" y="602138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sr-Latn-CS" sz="20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Ugao između dve lineare</a:t>
            </a:r>
            <a:endParaRPr lang="en-US" sz="2000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480000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7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771775" y="90805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Ugao između dve lineare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55650" y="1795463"/>
            <a:ext cx="793115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07950" algn="l"/>
              </a:tabLst>
            </a:pPr>
            <a:r>
              <a:rPr lang="sr-Latn-CS" sz="2000"/>
              <a:t>Postupak se izvodi na ekvatorijalnoj projekciji po sledećem redosledu:</a:t>
            </a:r>
          </a:p>
          <a:p>
            <a:pPr>
              <a:tabLst>
                <a:tab pos="107950" algn="l"/>
              </a:tabLst>
            </a:pPr>
            <a:endParaRPr lang="en-US" sz="2000"/>
          </a:p>
          <a:p>
            <a:pPr lvl="2">
              <a:lnSpc>
                <a:spcPct val="150000"/>
              </a:lnSpc>
              <a:buFontTx/>
              <a:buChar char="•"/>
              <a:tabLst>
                <a:tab pos="107950" algn="l"/>
              </a:tabLst>
            </a:pPr>
            <a:r>
              <a:rPr lang="sr-Latn-CS" sz="2000"/>
              <a:t> postaviti oleatu u inicijalni položaj,</a:t>
            </a:r>
            <a:endParaRPr lang="en-US" sz="2000"/>
          </a:p>
          <a:p>
            <a:pPr lvl="2">
              <a:lnSpc>
                <a:spcPct val="150000"/>
              </a:lnSpc>
              <a:buFontTx/>
              <a:buChar char="•"/>
              <a:tabLst>
                <a:tab pos="107950" algn="l"/>
              </a:tabLst>
            </a:pPr>
            <a:r>
              <a:rPr lang="sr-Latn-CS" sz="2000"/>
              <a:t> lineare pretstaviti polovima,</a:t>
            </a:r>
            <a:endParaRPr lang="en-US" sz="2000"/>
          </a:p>
          <a:p>
            <a:pPr lvl="2">
              <a:lnSpc>
                <a:spcPct val="150000"/>
              </a:lnSpc>
              <a:buFontTx/>
              <a:buChar char="•"/>
              <a:tabLst>
                <a:tab pos="107950" algn="l"/>
              </a:tabLst>
            </a:pPr>
            <a:r>
              <a:rPr lang="sr-Latn-CS" sz="2000"/>
              <a:t> rotirati oleatu oko centra sve dok se polovi ravni ne nađu na istom meridijanu,</a:t>
            </a:r>
            <a:endParaRPr lang="en-US" sz="2000"/>
          </a:p>
          <a:p>
            <a:pPr lvl="2">
              <a:lnSpc>
                <a:spcPct val="150000"/>
              </a:lnSpc>
              <a:buFontTx/>
              <a:buChar char="•"/>
              <a:tabLst>
                <a:tab pos="107950" algn="l"/>
              </a:tabLst>
            </a:pPr>
            <a:r>
              <a:rPr lang="sr-Latn-CS" sz="2000"/>
              <a:t> isprekidanom linijom iscrtati meridijan i u tom položaju oleate na mreži odbrojati uglove između polova,</a:t>
            </a:r>
            <a:endParaRPr lang="en-US" sz="2000"/>
          </a:p>
          <a:p>
            <a:pPr lvl="2">
              <a:lnSpc>
                <a:spcPct val="150000"/>
              </a:lnSpc>
              <a:buFontTx/>
              <a:buChar char="•"/>
              <a:tabLst>
                <a:tab pos="107950" algn="l"/>
              </a:tabLst>
            </a:pPr>
            <a:r>
              <a:rPr lang="sr-Latn-CS" sz="2000"/>
              <a:t> vratiti oleatu u prvobitan položaj.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55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7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700338" y="83661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Ugao između lineare i planare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900113" y="1916113"/>
            <a:ext cx="78486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sr-Latn-CS" sz="2000"/>
              <a:t>S druge strane prave uglove između lineare i planare, moguće je izmeriti jedino u pomoćnoj ravni koja je upravna na planaru i sadrži datu linearu. </a:t>
            </a:r>
          </a:p>
          <a:p>
            <a:pPr>
              <a:lnSpc>
                <a:spcPct val="130000"/>
              </a:lnSpc>
            </a:pPr>
            <a:endParaRPr lang="sr-Latn-CS" sz="2000"/>
          </a:p>
          <a:p>
            <a:pPr>
              <a:lnSpc>
                <a:spcPct val="130000"/>
              </a:lnSpc>
            </a:pPr>
            <a:r>
              <a:rPr lang="sr-Latn-CS" sz="2000"/>
              <a:t>U svim drugim ravnima, kojih ima bezbroj, međusobni uglovi lineare i planare su prividni. </a:t>
            </a:r>
          </a:p>
          <a:p>
            <a:pPr>
              <a:lnSpc>
                <a:spcPct val="130000"/>
              </a:lnSpc>
            </a:pPr>
            <a:endParaRPr lang="sr-Latn-CS" sz="2000"/>
          </a:p>
          <a:p>
            <a:pPr>
              <a:lnSpc>
                <a:spcPct val="130000"/>
              </a:lnSpc>
            </a:pPr>
            <a:r>
              <a:rPr lang="sr-Latn-CS" sz="2000"/>
              <a:t>Zbog toga je pomoćnu ravan neophodno konstruisati tako da prolazi kroz pol ravni i sadrži pol lineare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711</TotalTime>
  <Words>970</Words>
  <Application>Microsoft Office PowerPoint</Application>
  <PresentationFormat>On-screen Show (4:3)</PresentationFormat>
  <Paragraphs>169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Wingdings</vt:lpstr>
      <vt:lpstr>Calibri</vt:lpstr>
      <vt:lpstr>Arial Black</vt:lpstr>
      <vt:lpstr>Times New Roman</vt:lpstr>
      <vt:lpstr>Symbol</vt:lpstr>
      <vt:lpstr>GreekC</vt:lpstr>
      <vt:lpstr>Pixel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RGF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</dc:creator>
  <cp:lastModifiedBy>branislav</cp:lastModifiedBy>
  <cp:revision>53</cp:revision>
  <dcterms:created xsi:type="dcterms:W3CDTF">2006-11-07T08:37:40Z</dcterms:created>
  <dcterms:modified xsi:type="dcterms:W3CDTF">2020-11-04T11:29:14Z</dcterms:modified>
</cp:coreProperties>
</file>