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8" r:id="rId2"/>
    <p:sldId id="269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1" r:id="rId12"/>
    <p:sldId id="280" r:id="rId13"/>
    <p:sldId id="281" r:id="rId14"/>
    <p:sldId id="282" r:id="rId15"/>
    <p:sldId id="283" r:id="rId16"/>
    <p:sldId id="284" r:id="rId17"/>
    <p:sldId id="285" r:id="rId18"/>
    <p:sldId id="292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C3D6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925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12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C337-E0B3-459A-B2F4-F15008A54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DC12-9E47-48C2-A9FD-6FAEC705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7A681-613D-4B58-A6F7-1B0D476F6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3501-2EFD-496B-A864-F16F1C9A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AAA63-1680-4829-9D4C-6623E5ECD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9924A-FFC4-43C4-8DA7-C22428EEC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E7E6-1D82-4D57-A6B7-B535670DB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EE76-08A7-4A0B-A8A6-D8B9E470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60ADF-2CFE-45F0-9451-A5DAD422F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8978-EF5A-4C7D-BBD8-A6AC0B178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92A4-FB6E-4EE4-8052-2D6D9AF5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8677B8E-EBD5-4EF9-A103-F73294CC5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17" Type="http://schemas.openxmlformats.org/officeDocument/2006/relationships/image" Target="../media/image27.png"/><Relationship Id="rId2" Type="http://schemas.openxmlformats.org/officeDocument/2006/relationships/image" Target="../media/image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jpe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843213" y="523875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Rotacija položajne polulopte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900113" y="1831975"/>
            <a:ext cx="7848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/>
            <a:r>
              <a:rPr lang="es-ES_tradnl" dirty="0" err="1"/>
              <a:t>Postupak</a:t>
            </a:r>
            <a:r>
              <a:rPr lang="es-ES_tradnl" dirty="0"/>
              <a:t> </a:t>
            </a:r>
            <a:r>
              <a:rPr lang="es-ES_tradnl" dirty="0" err="1"/>
              <a:t>koji</a:t>
            </a:r>
            <a:r>
              <a:rPr lang="es-ES_tradnl" dirty="0"/>
              <a:t> se </a:t>
            </a:r>
            <a:r>
              <a:rPr lang="es-ES_tradnl" dirty="0" err="1"/>
              <a:t>koristi</a:t>
            </a:r>
            <a:r>
              <a:rPr lang="es-ES_tradnl" dirty="0"/>
              <a:t> </a:t>
            </a:r>
            <a:r>
              <a:rPr lang="es-ES_tradnl" dirty="0" err="1"/>
              <a:t>za</a:t>
            </a:r>
            <a:r>
              <a:rPr lang="es-ES_tradnl" dirty="0"/>
              <a:t> </a:t>
            </a:r>
            <a:r>
              <a:rPr lang="es-ES_tradnl" dirty="0" err="1"/>
              <a:t>utvrđivanje</a:t>
            </a:r>
            <a:r>
              <a:rPr lang="es-ES_tradnl" dirty="0"/>
              <a:t> </a:t>
            </a:r>
            <a:r>
              <a:rPr lang="es-ES_tradnl" dirty="0" err="1"/>
              <a:t>prvobitnog</a:t>
            </a:r>
            <a:r>
              <a:rPr lang="es-ES_tradnl" dirty="0"/>
              <a:t> </a:t>
            </a:r>
            <a:r>
              <a:rPr lang="es-ES_tradnl" dirty="0" err="1"/>
              <a:t>položaja</a:t>
            </a:r>
            <a:r>
              <a:rPr lang="es-ES_tradnl" dirty="0"/>
              <a:t> </a:t>
            </a:r>
            <a:r>
              <a:rPr lang="es-ES_tradnl" dirty="0" err="1"/>
              <a:t>linearnih</a:t>
            </a:r>
            <a:r>
              <a:rPr lang="es-ES_tradnl" dirty="0"/>
              <a:t> i </a:t>
            </a:r>
            <a:r>
              <a:rPr lang="es-ES_tradnl" dirty="0" err="1"/>
              <a:t>planarnih</a:t>
            </a:r>
            <a:r>
              <a:rPr lang="es-ES_tradnl" dirty="0"/>
              <a:t> </a:t>
            </a:r>
            <a:r>
              <a:rPr lang="es-ES_tradnl" dirty="0" err="1"/>
              <a:t>elemenata</a:t>
            </a:r>
            <a:r>
              <a:rPr lang="es-ES_tradnl" dirty="0"/>
              <a:t> </a:t>
            </a:r>
            <a:r>
              <a:rPr lang="es-ES_tradnl" dirty="0" err="1"/>
              <a:t>sklopa</a:t>
            </a:r>
            <a:r>
              <a:rPr lang="es-ES_tradnl" dirty="0"/>
              <a:t>.</a:t>
            </a:r>
            <a:endParaRPr lang="sr-Latn-CS" dirty="0"/>
          </a:p>
          <a:p>
            <a:pPr indent="457200"/>
            <a:endParaRPr lang="en-US" dirty="0"/>
          </a:p>
          <a:p>
            <a:pPr indent="457200"/>
            <a:r>
              <a:rPr lang="sr-Latn-CS" dirty="0"/>
              <a:t>Često se koristi u slučaju kada je potrebno utvrditi prvobitan položaj </a:t>
            </a:r>
            <a:r>
              <a:rPr lang="es-ES_tradnl" dirty="0" err="1"/>
              <a:t>sedimentni</a:t>
            </a:r>
            <a:r>
              <a:rPr lang="sr-Latn-CS" dirty="0"/>
              <a:t>h</a:t>
            </a:r>
            <a:r>
              <a:rPr lang="es-ES_tradnl" dirty="0"/>
              <a:t> </a:t>
            </a:r>
            <a:r>
              <a:rPr lang="es-ES_tradnl" dirty="0" err="1"/>
              <a:t>teksturama</a:t>
            </a:r>
            <a:r>
              <a:rPr lang="es-ES_tradnl" dirty="0"/>
              <a:t> (</a:t>
            </a:r>
            <a:r>
              <a:rPr lang="es-ES_tradnl" dirty="0" err="1"/>
              <a:t>tragovi</a:t>
            </a:r>
            <a:r>
              <a:rPr lang="es-ES_tradnl" dirty="0"/>
              <a:t> </a:t>
            </a:r>
            <a:r>
              <a:rPr lang="es-ES_tradnl" dirty="0" err="1"/>
              <a:t>tečenja</a:t>
            </a:r>
            <a:r>
              <a:rPr lang="es-ES_tradnl" dirty="0"/>
              <a:t>, t. </a:t>
            </a:r>
            <a:r>
              <a:rPr lang="es-ES_tradnl" dirty="0" err="1"/>
              <a:t>talasanja</a:t>
            </a:r>
            <a:r>
              <a:rPr lang="es-ES_tradnl" dirty="0"/>
              <a:t>, t. </a:t>
            </a:r>
            <a:r>
              <a:rPr lang="es-ES_tradnl" dirty="0" err="1"/>
              <a:t>otiranja</a:t>
            </a:r>
            <a:r>
              <a:rPr lang="es-ES_tradnl" dirty="0"/>
              <a:t>)</a:t>
            </a:r>
            <a:endParaRPr lang="sr-Latn-CS" dirty="0"/>
          </a:p>
          <a:p>
            <a:pPr indent="457200"/>
            <a:r>
              <a:rPr lang="es-ES_tradnl" dirty="0"/>
              <a:t> </a:t>
            </a:r>
            <a:endParaRPr lang="en-US" dirty="0"/>
          </a:p>
          <a:p>
            <a:pPr indent="457200"/>
            <a:r>
              <a:rPr lang="es-ES_tradnl" dirty="0"/>
              <a:t>	</a:t>
            </a:r>
            <a:r>
              <a:rPr lang="pl-PL" dirty="0"/>
              <a:t>1) Prilikom rotacije položaj lineara i planara ostaje fiksan, dok se položajna polulopta rotira u prostoru.</a:t>
            </a:r>
            <a:endParaRPr lang="en-US" dirty="0"/>
          </a:p>
          <a:p>
            <a:pPr indent="457200"/>
            <a:r>
              <a:rPr lang="pl-PL" dirty="0"/>
              <a:t>	2) Stoga njihovi polovi prividno rotiraju za isti broj stepeni, ali u suprotnom smeru.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4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218" name="Picture 24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Freeform 72"/>
          <p:cNvSpPr>
            <a:spLocks noChangeArrowheads="1"/>
          </p:cNvSpPr>
          <p:nvPr/>
        </p:nvSpPr>
        <p:spPr bwMode="auto">
          <a:xfrm rot="3011291">
            <a:off x="6262688" y="3330575"/>
            <a:ext cx="247650" cy="177800"/>
          </a:xfrm>
          <a:custGeom>
            <a:avLst/>
            <a:gdLst>
              <a:gd name="T0" fmla="*/ 0 w 247650"/>
              <a:gd name="T1" fmla="*/ 177800 h 177800"/>
              <a:gd name="T2" fmla="*/ 60325 w 247650"/>
              <a:gd name="T3" fmla="*/ 152400 h 177800"/>
              <a:gd name="T4" fmla="*/ 133350 w 247650"/>
              <a:gd name="T5" fmla="*/ 111125 h 177800"/>
              <a:gd name="T6" fmla="*/ 206375 w 247650"/>
              <a:gd name="T7" fmla="*/ 53975 h 177800"/>
              <a:gd name="T8" fmla="*/ 247650 w 247650"/>
              <a:gd name="T9" fmla="*/ 0 h 177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650"/>
              <a:gd name="T16" fmla="*/ 0 h 177800"/>
              <a:gd name="T17" fmla="*/ 247650 w 247650"/>
              <a:gd name="T18" fmla="*/ 177800 h 177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650" h="177800">
                <a:moveTo>
                  <a:pt x="0" y="177800"/>
                </a:moveTo>
                <a:cubicBezTo>
                  <a:pt x="19050" y="170656"/>
                  <a:pt x="38100" y="163512"/>
                  <a:pt x="60325" y="152400"/>
                </a:cubicBezTo>
                <a:cubicBezTo>
                  <a:pt x="82550" y="141288"/>
                  <a:pt x="109008" y="127529"/>
                  <a:pt x="133350" y="111125"/>
                </a:cubicBezTo>
                <a:cubicBezTo>
                  <a:pt x="157692" y="94721"/>
                  <a:pt x="187325" y="72496"/>
                  <a:pt x="206375" y="53975"/>
                </a:cubicBezTo>
                <a:cubicBezTo>
                  <a:pt x="225425" y="35454"/>
                  <a:pt x="236537" y="17727"/>
                  <a:pt x="247650" y="0"/>
                </a:cubicBezTo>
              </a:path>
            </a:pathLst>
          </a:custGeom>
          <a:noFill/>
          <a:ln w="28575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 rot="3011291">
            <a:off x="6515100" y="3438525"/>
            <a:ext cx="53975" cy="53975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rot="10800000" vert="eaVert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71722" name="Group 42"/>
          <p:cNvGrpSpPr>
            <a:grpSpLocks/>
          </p:cNvGrpSpPr>
          <p:nvPr/>
        </p:nvGrpSpPr>
        <p:grpSpPr bwMode="auto">
          <a:xfrm rot="3011291">
            <a:off x="4781550" y="5191126"/>
            <a:ext cx="649287" cy="195262"/>
            <a:chOff x="3740" y="2712"/>
            <a:chExt cx="409" cy="123"/>
          </a:xfrm>
        </p:grpSpPr>
        <p:sp>
          <p:nvSpPr>
            <p:cNvPr id="72" name="Freeform 71"/>
            <p:cNvSpPr>
              <a:spLocks noChangeArrowheads="1"/>
            </p:cNvSpPr>
            <p:nvPr/>
          </p:nvSpPr>
          <p:spPr bwMode="auto">
            <a:xfrm>
              <a:off x="3740" y="2712"/>
              <a:ext cx="256" cy="84"/>
            </a:xfrm>
            <a:custGeom>
              <a:avLst/>
              <a:gdLst>
                <a:gd name="T0" fmla="*/ 0 w 406400"/>
                <a:gd name="T1" fmla="*/ 0 h 133350"/>
                <a:gd name="T2" fmla="*/ 79375 w 406400"/>
                <a:gd name="T3" fmla="*/ 22225 h 133350"/>
                <a:gd name="T4" fmla="*/ 180975 w 406400"/>
                <a:gd name="T5" fmla="*/ 50800 h 133350"/>
                <a:gd name="T6" fmla="*/ 304800 w 406400"/>
                <a:gd name="T7" fmla="*/ 88900 h 133350"/>
                <a:gd name="T8" fmla="*/ 406400 w 406400"/>
                <a:gd name="T9" fmla="*/ 133350 h 133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400"/>
                <a:gd name="T16" fmla="*/ 0 h 133350"/>
                <a:gd name="T17" fmla="*/ 406400 w 406400"/>
                <a:gd name="T18" fmla="*/ 133350 h 133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400" h="133350">
                  <a:moveTo>
                    <a:pt x="0" y="0"/>
                  </a:moveTo>
                  <a:lnTo>
                    <a:pt x="79375" y="22225"/>
                  </a:lnTo>
                  <a:lnTo>
                    <a:pt x="180975" y="50800"/>
                  </a:lnTo>
                  <a:cubicBezTo>
                    <a:pt x="218546" y="61913"/>
                    <a:pt x="267229" y="75142"/>
                    <a:pt x="304800" y="88900"/>
                  </a:cubicBezTo>
                  <a:cubicBezTo>
                    <a:pt x="342371" y="102658"/>
                    <a:pt x="374385" y="118004"/>
                    <a:pt x="406400" y="133350"/>
                  </a:cubicBezTo>
                </a:path>
              </a:pathLst>
            </a:custGeom>
            <a:noFill/>
            <a:ln w="28575" algn="ctr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3978" y="2778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1725" name="Picture 45" descr="bpri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2750"/>
              <a:ext cx="90" cy="85"/>
            </a:xfrm>
            <a:prstGeom prst="rect">
              <a:avLst/>
            </a:prstGeom>
            <a:noFill/>
          </p:spPr>
        </p:pic>
      </p:grpSp>
      <p:sp>
        <p:nvSpPr>
          <p:cNvPr id="14" name="Oval 13"/>
          <p:cNvSpPr>
            <a:spLocks noChangeArrowheads="1"/>
          </p:cNvSpPr>
          <p:nvPr/>
        </p:nvSpPr>
        <p:spPr bwMode="auto">
          <a:xfrm rot="3000000">
            <a:off x="6515100" y="3435350"/>
            <a:ext cx="53975" cy="53975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rot="10800000" vert="eaVert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 rot="16200000" flipV="1">
            <a:off x="2986088" y="3241675"/>
            <a:ext cx="3532187" cy="747713"/>
          </a:xfrm>
          <a:prstGeom prst="line">
            <a:avLst/>
          </a:prstGeom>
          <a:noFill/>
          <a:ln w="19050" algn="ctr">
            <a:solidFill>
              <a:srgbClr val="002060"/>
            </a:solidFill>
            <a:prstDash val="sysDot"/>
            <a:round/>
            <a:headEnd/>
            <a:tailEnd/>
          </a:ln>
        </p:spPr>
      </p:cxnSp>
      <p:pic>
        <p:nvPicPr>
          <p:cNvPr id="71728" name="Picture 48" descr="aprimcrv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75" y="3422650"/>
            <a:ext cx="163513" cy="149225"/>
          </a:xfrm>
          <a:prstGeom prst="rect">
            <a:avLst/>
          </a:prstGeom>
          <a:noFill/>
        </p:spPr>
      </p:pic>
      <p:grpSp>
        <p:nvGrpSpPr>
          <p:cNvPr id="71729" name="Group 49"/>
          <p:cNvGrpSpPr>
            <a:grpSpLocks/>
          </p:cNvGrpSpPr>
          <p:nvPr/>
        </p:nvGrpSpPr>
        <p:grpSpPr bwMode="auto">
          <a:xfrm>
            <a:off x="4197350" y="1700213"/>
            <a:ext cx="209550" cy="182562"/>
            <a:chOff x="2644" y="1071"/>
            <a:chExt cx="132" cy="115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auto">
            <a:xfrm rot="3000000">
              <a:off x="2742" y="1152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1731" name="Picture 51" descr="bprimcrve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4" y="1071"/>
              <a:ext cx="90" cy="85"/>
            </a:xfrm>
            <a:prstGeom prst="rect">
              <a:avLst/>
            </a:prstGeom>
            <a:noFill/>
          </p:spPr>
        </p:pic>
      </p:grpSp>
      <p:grpSp>
        <p:nvGrpSpPr>
          <p:cNvPr id="71732" name="Group 52"/>
          <p:cNvGrpSpPr>
            <a:grpSpLocks/>
          </p:cNvGrpSpPr>
          <p:nvPr/>
        </p:nvGrpSpPr>
        <p:grpSpPr bwMode="auto">
          <a:xfrm>
            <a:off x="7235825" y="4652963"/>
            <a:ext cx="1657350" cy="736600"/>
            <a:chOff x="4558" y="2931"/>
            <a:chExt cx="1044" cy="464"/>
          </a:xfrm>
        </p:grpSpPr>
        <p:sp>
          <p:nvSpPr>
            <p:cNvPr id="71733" name="Text Box 53"/>
            <p:cNvSpPr txBox="1">
              <a:spLocks noChangeArrowheads="1"/>
            </p:cNvSpPr>
            <p:nvPr/>
          </p:nvSpPr>
          <p:spPr bwMode="auto">
            <a:xfrm>
              <a:off x="4558" y="3107"/>
              <a:ext cx="10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reekC" pitchFamily="2" charset="0"/>
                  <a:cs typeface="GreekC" pitchFamily="2" charset="0"/>
                </a:rPr>
                <a:t>ν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b’ =348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°</a:t>
              </a:r>
            </a:p>
          </p:txBody>
        </p:sp>
        <p:sp>
          <p:nvSpPr>
            <p:cNvPr id="71734" name="Text Box 54"/>
            <p:cNvSpPr txBox="1">
              <a:spLocks noChangeArrowheads="1"/>
            </p:cNvSpPr>
            <p:nvPr/>
          </p:nvSpPr>
          <p:spPr bwMode="auto">
            <a:xfrm>
              <a:off x="4558" y="2931"/>
              <a:ext cx="10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reekC" pitchFamily="2" charset="0"/>
                  <a:cs typeface="GreekC" pitchFamily="2" charset="0"/>
                </a:rPr>
                <a:t>ν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reekC" pitchFamily="2" charset="0"/>
                </a:rPr>
                <a:t>a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’ = 85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°</a:t>
              </a: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543175" y="1393825"/>
            <a:ext cx="4429125" cy="4459288"/>
            <a:chOff x="2543175" y="1393825"/>
            <a:chExt cx="4429125" cy="4459288"/>
          </a:xfrm>
        </p:grpSpPr>
        <p:grpSp>
          <p:nvGrpSpPr>
            <p:cNvPr id="71686" name="Group 6"/>
            <p:cNvGrpSpPr>
              <a:grpSpLocks/>
            </p:cNvGrpSpPr>
            <p:nvPr/>
          </p:nvGrpSpPr>
          <p:grpSpPr bwMode="auto">
            <a:xfrm rot="11290">
              <a:off x="2543175" y="1393825"/>
              <a:ext cx="4429125" cy="4459288"/>
              <a:chOff x="1605" y="873"/>
              <a:chExt cx="2790" cy="2809"/>
            </a:xfrm>
          </p:grpSpPr>
          <p:grpSp>
            <p:nvGrpSpPr>
              <p:cNvPr id="71687" name="Group 7"/>
              <p:cNvGrpSpPr>
                <a:grpSpLocks/>
              </p:cNvGrpSpPr>
              <p:nvPr/>
            </p:nvGrpSpPr>
            <p:grpSpPr bwMode="auto">
              <a:xfrm>
                <a:off x="1605" y="873"/>
                <a:ext cx="2790" cy="2809"/>
                <a:chOff x="1605" y="873"/>
                <a:chExt cx="2790" cy="2809"/>
              </a:xfrm>
            </p:grpSpPr>
            <p:grpSp>
              <p:nvGrpSpPr>
                <p:cNvPr id="71688" name="Group 8"/>
                <p:cNvGrpSpPr>
                  <a:grpSpLocks/>
                </p:cNvGrpSpPr>
                <p:nvPr/>
              </p:nvGrpSpPr>
              <p:grpSpPr bwMode="auto">
                <a:xfrm rot="2978151">
                  <a:off x="1595" y="883"/>
                  <a:ext cx="2809" cy="2790"/>
                  <a:chOff x="1594" y="882"/>
                  <a:chExt cx="2809" cy="2790"/>
                </a:xfrm>
              </p:grpSpPr>
              <p:grpSp>
                <p:nvGrpSpPr>
                  <p:cNvPr id="7168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594" y="882"/>
                    <a:ext cx="2809" cy="2790"/>
                    <a:chOff x="1594" y="882"/>
                    <a:chExt cx="2809" cy="2790"/>
                  </a:xfrm>
                </p:grpSpPr>
                <p:grpSp>
                  <p:nvGrpSpPr>
                    <p:cNvPr id="71690" name="Group 10"/>
                    <p:cNvGrpSpPr>
                      <a:grpSpLocks/>
                    </p:cNvGrpSpPr>
                    <p:nvPr/>
                  </p:nvGrpSpPr>
                  <p:grpSpPr bwMode="auto">
                    <a:xfrm rot="18600000">
                      <a:off x="1604" y="872"/>
                      <a:ext cx="2790" cy="2809"/>
                      <a:chOff x="1600" y="878"/>
                      <a:chExt cx="2790" cy="2809"/>
                    </a:xfrm>
                  </p:grpSpPr>
                  <p:grpSp>
                    <p:nvGrpSpPr>
                      <p:cNvPr id="71691" name="Group 67"/>
                      <p:cNvGrpSpPr>
                        <a:grpSpLocks/>
                      </p:cNvGrpSpPr>
                      <p:nvPr/>
                    </p:nvGrpSpPr>
                    <p:grpSpPr bwMode="auto">
                      <a:xfrm rot="3005261">
                        <a:off x="1590" y="888"/>
                        <a:ext cx="2809" cy="2790"/>
                        <a:chOff x="2523819" y="1409018"/>
                        <a:chExt cx="4459288" cy="4429125"/>
                      </a:xfrm>
                    </p:grpSpPr>
                    <p:grpSp>
                      <p:nvGrpSpPr>
                        <p:cNvPr id="71692" name="Group 4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2992501">
                          <a:off x="2538900" y="1393937"/>
                          <a:ext cx="4429125" cy="4459288"/>
                          <a:chOff x="2287589" y="830264"/>
                          <a:chExt cx="4429125" cy="4459288"/>
                        </a:xfrm>
                      </p:grpSpPr>
                      <p:grpSp>
                        <p:nvGrpSpPr>
                          <p:cNvPr id="71693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87589" y="830264"/>
                            <a:ext cx="4429125" cy="4459288"/>
                            <a:chOff x="1440" y="521"/>
                            <a:chExt cx="2790" cy="2809"/>
                          </a:xfrm>
                        </p:grpSpPr>
                        <p:grpSp>
                          <p:nvGrpSpPr>
                            <p:cNvPr id="71694" name="Group 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40" y="521"/>
                              <a:ext cx="2790" cy="2809"/>
                              <a:chOff x="1440" y="521"/>
                              <a:chExt cx="2790" cy="2809"/>
                            </a:xfrm>
                          </p:grpSpPr>
                          <p:grpSp>
                            <p:nvGrpSpPr>
                              <p:cNvPr id="8" name="Group 39"/>
                              <p:cNvGrpSpPr/>
                              <p:nvPr/>
                            </p:nvGrpSpPr>
                            <p:grpSpPr>
                              <a:xfrm>
                                <a:off x="1440" y="521"/>
                                <a:ext cx="2790" cy="2809"/>
                                <a:chOff x="2356482" y="1214896"/>
                                <a:chExt cx="4428440" cy="4429725"/>
                              </a:xfrm>
                              <a:solidFill>
                                <a:schemeClr val="bg1">
                                  <a:lumMod val="95000"/>
                                  <a:alpha val="37000"/>
                                </a:schemeClr>
                              </a:solidFill>
                            </p:grpSpPr>
                            <p:sp>
                              <p:nvSpPr>
                                <p:cNvPr id="42" name="Rectangle 41"/>
                                <p:cNvSpPr/>
                                <p:nvPr/>
                              </p:nvSpPr>
                              <p:spPr>
                                <a:xfrm>
                                  <a:off x="2356482" y="1214896"/>
                                  <a:ext cx="4428440" cy="4429725"/>
                                </a:xfrm>
                                <a:prstGeom prst="rect">
                                  <a:avLst/>
                                </a:prstGeom>
                                <a:grpFill/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9" name="Group 1"/>
                                <p:cNvGrpSpPr/>
                                <p:nvPr/>
                              </p:nvGrpSpPr>
                              <p:grpSpPr>
                                <a:xfrm>
                                  <a:off x="2756861" y="1285860"/>
                                  <a:ext cx="3599544" cy="3929806"/>
                                  <a:chOff x="6500199" y="1730339"/>
                                  <a:chExt cx="3599544" cy="3929806"/>
                                </a:xfrm>
                                <a:grpFill/>
                              </p:grpSpPr>
                              <p:grpSp>
                                <p:nvGrpSpPr>
                                  <p:cNvPr id="10" name="Group 31"/>
                                  <p:cNvGrpSpPr/>
                                  <p:nvPr/>
                                </p:nvGrpSpPr>
                                <p:grpSpPr>
                                  <a:xfrm>
                                    <a:off x="8186750" y="1730339"/>
                                    <a:ext cx="228601" cy="341338"/>
                                    <a:chOff x="4371974" y="679421"/>
                                    <a:chExt cx="228601" cy="341338"/>
                                  </a:xfrm>
                                  <a:grpFill/>
                                </p:grpSpPr>
                                <p:sp>
                                  <p:nvSpPr>
                                    <p:cNvPr id="45" name="Isosceles Triangle 4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71974" y="679421"/>
                                      <a:ext cx="228601" cy="214314"/>
                                    </a:xfrm>
                                    <a:prstGeom prst="triangle">
                                      <a:avLst/>
                                    </a:prstGeom>
                                    <a:grpFill/>
                                    <a:ln w="1587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 eaLnBrk="1" hangingPunct="1">
                                        <a:defRPr/>
                                      </a:pPr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46" name="Straight Connector 5"/>
                                    <p:cNvCxnSpPr>
                                      <a:stCxn id="45" idx="3"/>
                                    </p:cNvCxnSpPr>
                                    <p:nvPr/>
                                  </p:nvCxnSpPr>
                                  <p:spPr>
                                    <a:xfrm rot="16200000" flipH="1">
                                      <a:off x="4422766" y="957244"/>
                                      <a:ext cx="127025" cy="6"/>
                                    </a:xfrm>
                                    <a:prstGeom prst="line">
                                      <a:avLst/>
                                    </a:prstGeom>
                                    <a:grpFill/>
                                    <a:ln w="1587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3" name="Oval 2"/>
                                  <p:cNvSpPr/>
                                  <p:nvPr/>
                                </p:nvSpPr>
                                <p:spPr>
                                  <a:xfrm>
                                    <a:off x="6500199" y="2072252"/>
                                    <a:ext cx="3599544" cy="3587893"/>
                                  </a:xfrm>
                                  <a:prstGeom prst="ellipse">
                                    <a:avLst/>
                                  </a:prstGeom>
                                  <a:grpFill/>
                                  <a:ln w="22225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eaLnBrk="1" hangingPunct="1"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50" name="Isosceles Triangl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400000">
                                <a:off x="1424" y="538"/>
                                <a:ext cx="392" cy="360"/>
                              </a:xfrm>
                              <a:prstGeom prst="triangle">
                                <a:avLst>
                                  <a:gd name="adj" fmla="val 333"/>
                                </a:avLst>
                              </a:prstGeom>
                              <a:solidFill>
                                <a:srgbClr val="D9D9D9"/>
                              </a:solidFill>
                              <a:ln w="25400" algn="ctr">
                                <a:solidFill>
                                  <a:srgbClr val="BFBFBF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>
                                  <a:solidFill>
                                    <a:schemeClr val="lt1"/>
                                  </a:solidFill>
                                  <a:latin typeface="+mn-lt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61" name="Straight Connector 60"/>
                            <p:cNvCxnSpPr/>
                            <p:nvPr/>
                          </p:nvCxnSpPr>
                          <p:spPr>
                            <a:xfrm>
                              <a:off x="2739" y="1913"/>
                              <a:ext cx="180" cy="1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0070C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2" name="Straight Connector 61"/>
                            <p:cNvCxnSpPr/>
                            <p:nvPr/>
                          </p:nvCxnSpPr>
                          <p:spPr>
                            <a:xfrm rot="16200000" flipH="1">
                              <a:off x="2729" y="1910"/>
                              <a:ext cx="194" cy="1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0070C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pic>
                        <p:nvPicPr>
                          <p:cNvPr id="71699" name="Picture 46" descr="trasa.pn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4387" y="1879056"/>
                            <a:ext cx="2916173" cy="262150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cxnSp>
                      <p:nvCxnSpPr>
                        <p:cNvPr id="64" name="Straight Connector 63"/>
                        <p:cNvCxnSpPr/>
                        <p:nvPr/>
                      </p:nvCxnSpPr>
                      <p:spPr bwMode="auto">
                        <a:xfrm>
                          <a:off x="6011395" y="3612778"/>
                          <a:ext cx="73025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71701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60" y="935"/>
                        <a:ext cx="772" cy="399"/>
                        <a:chOff x="3560" y="935"/>
                        <a:chExt cx="772" cy="399"/>
                      </a:xfrm>
                    </p:grpSpPr>
                    <p:pic>
                      <p:nvPicPr>
                        <p:cNvPr id="71702" name="Picture 22" descr="14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935"/>
                          <a:ext cx="771" cy="133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pic>
                      <p:nvPicPr>
                        <p:cNvPr id="71703" name="Picture 23" descr="talas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0" y="1095"/>
                          <a:ext cx="762" cy="104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pic>
                      <p:nvPicPr>
                        <p:cNvPr id="71704" name="Picture 24" descr="tecenj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2" y="1225"/>
                          <a:ext cx="760" cy="1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  <p:grpSp>
                  <p:nvGrpSpPr>
                    <p:cNvPr id="7170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55" y="1379"/>
                      <a:ext cx="191" cy="138"/>
                      <a:chOff x="3355" y="1379"/>
                      <a:chExt cx="191" cy="138"/>
                    </a:xfrm>
                  </p:grpSpPr>
                  <p:cxnSp>
                    <p:nvCxnSpPr>
                      <p:cNvPr id="71706" name="Straight Arrow Connector 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3417" y="1388"/>
                        <a:ext cx="138" cy="120"/>
                      </a:xfrm>
                      <a:prstGeom prst="straightConnector1">
                        <a:avLst/>
                      </a:prstGeom>
                      <a:noFill/>
                      <a:ln w="12700" algn="ctr">
                        <a:solidFill>
                          <a:srgbClr val="00206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sp>
                    <p:nvSpPr>
                      <p:cNvPr id="4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62" y="1442"/>
                        <a:ext cx="34" cy="3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algn="ctr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/>
                      <a:lstStyle/>
                      <a:p>
                        <a:pPr>
                          <a:defRPr/>
                        </a:pPr>
                        <a:endParaRPr lang="en-US">
                          <a:latin typeface="+mn-lt"/>
                        </a:endParaRPr>
                      </a:p>
                    </p:txBody>
                  </p:sp>
                  <p:pic>
                    <p:nvPicPr>
                      <p:cNvPr id="71708" name="Picture 28" descr="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" y="1422"/>
                        <a:ext cx="61" cy="71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  <p:pic>
                <p:nvPicPr>
                  <p:cNvPr id="71709" name="Picture 29" descr="Epss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 rot="18600000">
                    <a:off x="3804" y="2309"/>
                    <a:ext cx="181" cy="8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71710" name="Group 30"/>
                <p:cNvGrpSpPr>
                  <a:grpSpLocks/>
                </p:cNvGrpSpPr>
                <p:nvPr/>
              </p:nvGrpSpPr>
              <p:grpSpPr bwMode="auto">
                <a:xfrm>
                  <a:off x="3016" y="2996"/>
                  <a:ext cx="138" cy="198"/>
                  <a:chOff x="4630" y="2750"/>
                  <a:chExt cx="138" cy="198"/>
                </a:xfrm>
              </p:grpSpPr>
              <p:grpSp>
                <p:nvGrpSpPr>
                  <p:cNvPr id="7171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730" y="2750"/>
                    <a:ext cx="38" cy="198"/>
                    <a:chOff x="4730" y="2750"/>
                    <a:chExt cx="38" cy="198"/>
                  </a:xfrm>
                </p:grpSpPr>
                <p:cxnSp>
                  <p:nvCxnSpPr>
                    <p:cNvPr id="71712" name="Straight Arrow Connector 4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4650" y="2830"/>
                      <a:ext cx="198" cy="38"/>
                    </a:xfrm>
                    <a:prstGeom prst="straightConnector1">
                      <a:avLst/>
                    </a:prstGeom>
                    <a:noFill/>
                    <a:ln w="12700" algn="ctr">
                      <a:solidFill>
                        <a:srgbClr val="002060"/>
                      </a:solidFill>
                      <a:round/>
                      <a:headEnd/>
                      <a:tailEnd type="arrow" w="med" len="med"/>
                    </a:ln>
                  </p:spPr>
                </p:cxnSp>
                <p:sp>
                  <p:nvSpPr>
                    <p:cNvPr id="43" name="Oval 42"/>
                    <p:cNvSpPr/>
                    <p:nvPr/>
                  </p:nvSpPr>
                  <p:spPr bwMode="auto">
                    <a:xfrm>
                      <a:off x="4732" y="2849"/>
                      <a:ext cx="34" cy="34"/>
                    </a:xfrm>
                    <a:prstGeom prst="ellipse">
                      <a:avLst/>
                    </a:prstGeom>
                    <a:ln>
                      <a:solidFill>
                        <a:srgbClr val="00206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1714" name="Picture 34" descr="b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4630" y="2787"/>
                    <a:ext cx="56" cy="9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71715" name="Group 35"/>
              <p:cNvGrpSpPr>
                <a:grpSpLocks/>
              </p:cNvGrpSpPr>
              <p:nvPr/>
            </p:nvGrpSpPr>
            <p:grpSpPr bwMode="auto">
              <a:xfrm>
                <a:off x="2003" y="1434"/>
                <a:ext cx="1966" cy="1675"/>
                <a:chOff x="2003" y="1434"/>
                <a:chExt cx="1966" cy="1675"/>
              </a:xfrm>
            </p:grpSpPr>
            <p:sp>
              <p:nvSpPr>
                <p:cNvPr id="71716" name="Isosceles Triangle 47"/>
                <p:cNvSpPr>
                  <a:spLocks noChangeArrowheads="1"/>
                </p:cNvSpPr>
                <p:nvPr/>
              </p:nvSpPr>
              <p:spPr bwMode="auto">
                <a:xfrm>
                  <a:off x="3831" y="1503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17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2097" y="2976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1718" name="Picture 38" descr="bveliko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900" y="1434"/>
                  <a:ext cx="69" cy="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71719" name="Picture 39" descr="bveliko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003" y="3018"/>
                  <a:ext cx="69" cy="91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63" name="Picture 62" descr="ni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12160" y="1988840"/>
              <a:ext cx="195072" cy="143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475656" y="523875"/>
            <a:ext cx="6191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u="sng" dirty="0"/>
              <a:t>Rotacija </a:t>
            </a:r>
            <a:r>
              <a:rPr lang="pl-PL" b="1" i="1" u="sng" dirty="0" smtClean="0"/>
              <a:t>sedimentnih tekstura oko </a:t>
            </a:r>
            <a:r>
              <a:rPr lang="pl-PL" b="1" i="1" u="sng" dirty="0">
                <a:solidFill>
                  <a:srgbClr val="FF3300"/>
                </a:solidFill>
              </a:rPr>
              <a:t>kose</a:t>
            </a:r>
            <a:r>
              <a:rPr lang="pl-PL" b="1" i="1" u="sng" dirty="0"/>
              <a:t> ose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331913" y="2257425"/>
            <a:ext cx="66246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pl-PL"/>
              <a:t>u slučajevima kada želimo da pojedine strukturne elemente zarotiramo u prostoru za određeni ugao u određenom smeru.</a:t>
            </a:r>
          </a:p>
          <a:p>
            <a:endParaRPr lang="pl-PL"/>
          </a:p>
          <a:p>
            <a:r>
              <a:rPr lang="pl-PL"/>
              <a:t>Rotaciju vršimo u tri sukcesivna koraka:</a:t>
            </a:r>
          </a:p>
          <a:p>
            <a:r>
              <a:rPr lang="pl-PL"/>
              <a:t>		1) dovodimo osu u horizontalan položaj</a:t>
            </a:r>
          </a:p>
          <a:p>
            <a:r>
              <a:rPr lang="pl-PL"/>
              <a:t>		2) rotiramo polove za željeni stepen rotacije</a:t>
            </a:r>
          </a:p>
          <a:p>
            <a:r>
              <a:rPr lang="pl-PL"/>
              <a:t>		3) vraćamo osu u prvobitan položaj</a:t>
            </a:r>
          </a:p>
          <a:p>
            <a:endParaRPr lang="pl-PL"/>
          </a:p>
          <a:p>
            <a:endParaRPr lang="pl-PL"/>
          </a:p>
          <a:p>
            <a:r>
              <a:rPr lang="pl-PL"/>
              <a:t>Specifičan sliučaj rotacije sedimentnih tekstura oko kose ose.</a:t>
            </a:r>
            <a:r>
              <a:rPr lang="en-US"/>
              <a:t> 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 rot="-1183080">
            <a:off x="2536825" y="1393825"/>
            <a:ext cx="4429125" cy="4459288"/>
            <a:chOff x="1602" y="874"/>
            <a:chExt cx="2790" cy="2809"/>
          </a:xfrm>
        </p:grpSpPr>
        <p:grpSp>
          <p:nvGrpSpPr>
            <p:cNvPr id="72710" name="Group 6"/>
            <p:cNvGrpSpPr>
              <a:grpSpLocks/>
            </p:cNvGrpSpPr>
            <p:nvPr/>
          </p:nvGrpSpPr>
          <p:grpSpPr bwMode="auto">
            <a:xfrm rot="1193287">
              <a:off x="1602" y="874"/>
              <a:ext cx="2790" cy="2809"/>
              <a:chOff x="1602" y="874"/>
              <a:chExt cx="2790" cy="2809"/>
            </a:xfrm>
          </p:grpSpPr>
          <p:grpSp>
            <p:nvGrpSpPr>
              <p:cNvPr id="72711" name="Group 7"/>
              <p:cNvGrpSpPr>
                <a:grpSpLocks/>
              </p:cNvGrpSpPr>
              <p:nvPr/>
            </p:nvGrpSpPr>
            <p:grpSpPr bwMode="auto">
              <a:xfrm>
                <a:off x="1602" y="874"/>
                <a:ext cx="2790" cy="2809"/>
                <a:chOff x="1602" y="874"/>
                <a:chExt cx="2790" cy="2809"/>
              </a:xfrm>
            </p:grpSpPr>
            <p:grpSp>
              <p:nvGrpSpPr>
                <p:cNvPr id="72712" name="Group 45"/>
                <p:cNvGrpSpPr>
                  <a:grpSpLocks/>
                </p:cNvGrpSpPr>
                <p:nvPr/>
              </p:nvGrpSpPr>
              <p:grpSpPr bwMode="auto">
                <a:xfrm rot="12760">
                  <a:off x="1602" y="874"/>
                  <a:ext cx="2790" cy="2809"/>
                  <a:chOff x="1440" y="521"/>
                  <a:chExt cx="2790" cy="2809"/>
                </a:xfrm>
              </p:grpSpPr>
              <p:grpSp>
                <p:nvGrpSpPr>
                  <p:cNvPr id="7271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440" y="521"/>
                    <a:ext cx="2790" cy="2809"/>
                    <a:chOff x="1440" y="521"/>
                    <a:chExt cx="2790" cy="2809"/>
                  </a:xfrm>
                </p:grpSpPr>
                <p:grpSp>
                  <p:nvGrpSpPr>
                    <p:cNvPr id="8" name="Group 39"/>
                    <p:cNvGrpSpPr/>
                    <p:nvPr/>
                  </p:nvGrpSpPr>
                  <p:grpSpPr>
                    <a:xfrm>
                      <a:off x="1440" y="521"/>
                      <a:ext cx="2790" cy="2809"/>
                      <a:chOff x="2356482" y="1214896"/>
                      <a:chExt cx="4428440" cy="4429725"/>
                    </a:xfrm>
                    <a:solidFill>
                      <a:schemeClr val="bg1">
                        <a:lumMod val="95000"/>
                        <a:alpha val="37000"/>
                      </a:schemeClr>
                    </a:solidFill>
                  </p:grpSpPr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2356482" y="1214896"/>
                        <a:ext cx="4428440" cy="4429725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9" name="Group 1"/>
                      <p:cNvGrpSpPr/>
                      <p:nvPr/>
                    </p:nvGrpSpPr>
                    <p:grpSpPr>
                      <a:xfrm>
                        <a:off x="2756861" y="1285860"/>
                        <a:ext cx="3599544" cy="3929806"/>
                        <a:chOff x="6500199" y="1730339"/>
                        <a:chExt cx="3599544" cy="3929806"/>
                      </a:xfrm>
                      <a:grpFill/>
                    </p:grpSpPr>
                    <p:grpSp>
                      <p:nvGrpSpPr>
                        <p:cNvPr id="10" name="Group 31"/>
                        <p:cNvGrpSpPr/>
                        <p:nvPr/>
                      </p:nvGrpSpPr>
                      <p:grpSpPr>
                        <a:xfrm>
                          <a:off x="8186750" y="1730339"/>
                          <a:ext cx="228601" cy="341338"/>
                          <a:chOff x="4371974" y="679421"/>
                          <a:chExt cx="228601" cy="341338"/>
                        </a:xfrm>
                        <a:grpFill/>
                      </p:grpSpPr>
                      <p:sp>
                        <p:nvSpPr>
                          <p:cNvPr id="45" name="Isosceles Triangle 44"/>
                          <p:cNvSpPr/>
                          <p:nvPr/>
                        </p:nvSpPr>
                        <p:spPr>
                          <a:xfrm>
                            <a:off x="4371974" y="679421"/>
                            <a:ext cx="228601" cy="214314"/>
                          </a:xfrm>
                          <a:prstGeom prst="triangl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cxnSp>
                        <p:nvCxnSpPr>
                          <p:cNvPr id="46" name="Straight Connector 5"/>
                          <p:cNvCxnSpPr>
                            <a:stCxn id="45" idx="3"/>
                          </p:cNvCxnSpPr>
                          <p:nvPr/>
                        </p:nvCxnSpPr>
                        <p:spPr>
                          <a:xfrm rot="16200000" flipH="1">
                            <a:off x="4422766" y="957244"/>
                            <a:ext cx="127025" cy="6"/>
                          </a:xfrm>
                          <a:prstGeom prst="lin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43" name="Oval 2"/>
                        <p:cNvSpPr/>
                        <p:nvPr/>
                      </p:nvSpPr>
                      <p:spPr>
                        <a:xfrm>
                          <a:off x="6500199" y="2072252"/>
                          <a:ext cx="3599544" cy="3587893"/>
                        </a:xfrm>
                        <a:prstGeom prst="ellipse">
                          <a:avLst/>
                        </a:prstGeom>
                        <a:grpFill/>
                        <a:ln w="22225"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0" name="Isosceles Triangle 4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424" y="538"/>
                      <a:ext cx="392" cy="360"/>
                    </a:xfrm>
                    <a:prstGeom prst="triangle">
                      <a:avLst>
                        <a:gd name="adj" fmla="val 333"/>
                      </a:avLst>
                    </a:prstGeom>
                    <a:solidFill>
                      <a:srgbClr val="D9D9D9"/>
                    </a:solidFill>
                    <a:ln w="25400" algn="ctr">
                      <a:solidFill>
                        <a:srgbClr val="BFBFBF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739" y="1914"/>
                    <a:ext cx="180" cy="1"/>
                  </a:xfrm>
                  <a:prstGeom prst="line">
                    <a:avLst/>
                  </a:prstGeom>
                  <a:ln w="158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6200000" flipH="1">
                    <a:off x="2728" y="1912"/>
                    <a:ext cx="194" cy="1"/>
                  </a:xfrm>
                  <a:prstGeom prst="line">
                    <a:avLst/>
                  </a:prstGeom>
                  <a:ln w="158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718" name="Group 14"/>
                <p:cNvGrpSpPr>
                  <a:grpSpLocks/>
                </p:cNvGrpSpPr>
                <p:nvPr/>
              </p:nvGrpSpPr>
              <p:grpSpPr bwMode="auto">
                <a:xfrm>
                  <a:off x="3659" y="911"/>
                  <a:ext cx="697" cy="605"/>
                  <a:chOff x="3659" y="919"/>
                  <a:chExt cx="697" cy="605"/>
                </a:xfrm>
              </p:grpSpPr>
              <p:pic>
                <p:nvPicPr>
                  <p:cNvPr id="72719" name="Picture 15" descr="Epss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659" y="919"/>
                    <a:ext cx="681" cy="11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2720" name="Picture 16" descr="Be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840" y="1066"/>
                    <a:ext cx="516" cy="13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2721" name="Picture 17" descr="alineacija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33" y="1229"/>
                    <a:ext cx="499" cy="13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2722" name="Picture 18" descr="bli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849" y="1402"/>
                    <a:ext cx="499" cy="122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72723" name="Picture 19" descr="planara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55" y="1199"/>
                  <a:ext cx="826" cy="214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724" name="Picture 20" descr="Epss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547" y="2320"/>
                  <a:ext cx="136" cy="6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72725" name="Line 21"/>
              <p:cNvSpPr>
                <a:spLocks noChangeShapeType="1"/>
              </p:cNvSpPr>
              <p:nvPr/>
            </p:nvSpPr>
            <p:spPr bwMode="auto">
              <a:xfrm flipH="1">
                <a:off x="2694" y="2388"/>
                <a:ext cx="45" cy="1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26" name="Group 22"/>
            <p:cNvGrpSpPr>
              <a:grpSpLocks/>
            </p:cNvGrpSpPr>
            <p:nvPr/>
          </p:nvGrpSpPr>
          <p:grpSpPr bwMode="auto">
            <a:xfrm>
              <a:off x="2731" y="2966"/>
              <a:ext cx="117" cy="167"/>
              <a:chOff x="2731" y="2966"/>
              <a:chExt cx="117" cy="167"/>
            </a:xfrm>
          </p:grpSpPr>
          <p:sp>
            <p:nvSpPr>
              <p:cNvPr id="72727" name="Line 23"/>
              <p:cNvSpPr>
                <a:spLocks noChangeShapeType="1"/>
              </p:cNvSpPr>
              <p:nvPr/>
            </p:nvSpPr>
            <p:spPr bwMode="auto">
              <a:xfrm flipH="1">
                <a:off x="2808" y="2966"/>
                <a:ext cx="40" cy="16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Oval 80"/>
              <p:cNvSpPr/>
              <p:nvPr/>
            </p:nvSpPr>
            <p:spPr bwMode="auto">
              <a:xfrm>
                <a:off x="2806" y="3042"/>
                <a:ext cx="34" cy="34"/>
              </a:xfrm>
              <a:prstGeom prst="ellipse">
                <a:avLst/>
              </a:prstGeom>
              <a:ln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72729" name="Picture 25" descr="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31" y="3036"/>
                <a:ext cx="44" cy="50"/>
              </a:xfrm>
              <a:prstGeom prst="rect">
                <a:avLst/>
              </a:prstGeom>
              <a:noFill/>
            </p:spPr>
          </p:pic>
        </p:grpSp>
        <p:grpSp>
          <p:nvGrpSpPr>
            <p:cNvPr id="72730" name="Group 26"/>
            <p:cNvGrpSpPr>
              <a:grpSpLocks/>
            </p:cNvGrpSpPr>
            <p:nvPr/>
          </p:nvGrpSpPr>
          <p:grpSpPr bwMode="auto">
            <a:xfrm>
              <a:off x="2830" y="1136"/>
              <a:ext cx="109" cy="177"/>
              <a:chOff x="2830" y="1136"/>
              <a:chExt cx="109" cy="177"/>
            </a:xfrm>
          </p:grpSpPr>
          <p:sp>
            <p:nvSpPr>
              <p:cNvPr id="72731" name="Line 27"/>
              <p:cNvSpPr>
                <a:spLocks noChangeShapeType="1"/>
              </p:cNvSpPr>
              <p:nvPr/>
            </p:nvSpPr>
            <p:spPr bwMode="auto">
              <a:xfrm flipH="1" flipV="1">
                <a:off x="2916" y="1136"/>
                <a:ext cx="14" cy="1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2904" y="1218"/>
                <a:ext cx="34" cy="34"/>
              </a:xfrm>
              <a:prstGeom prst="ellipse">
                <a:avLst/>
              </a:prstGeom>
              <a:ln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72733" name="Picture 29" descr="b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30" y="1202"/>
                <a:ext cx="43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2734" name="Group 30"/>
            <p:cNvGrpSpPr>
              <a:grpSpLocks/>
            </p:cNvGrpSpPr>
            <p:nvPr/>
          </p:nvGrpSpPr>
          <p:grpSpPr bwMode="auto">
            <a:xfrm>
              <a:off x="2798" y="1425"/>
              <a:ext cx="147" cy="91"/>
              <a:chOff x="2798" y="1425"/>
              <a:chExt cx="147" cy="91"/>
            </a:xfrm>
          </p:grpSpPr>
          <p:sp>
            <p:nvSpPr>
              <p:cNvPr id="72735" name="Isosceles Triangle 47"/>
              <p:cNvSpPr>
                <a:spLocks noChangeArrowheads="1"/>
              </p:cNvSpPr>
              <p:nvPr/>
            </p:nvSpPr>
            <p:spPr bwMode="auto">
              <a:xfrm>
                <a:off x="2798" y="1435"/>
                <a:ext cx="45" cy="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736" name="Picture 32" descr="bvelik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76" y="1425"/>
                <a:ext cx="69" cy="9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7235825" y="1412875"/>
            <a:ext cx="1655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</a:t>
            </a:r>
            <a:r>
              <a:rPr lang="en-US" sz="1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ss </a:t>
            </a: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 elementi pada prevrnutog (inversnog) sloja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843213" y="5238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u="sng"/>
              <a:t>Rotacija oko </a:t>
            </a:r>
            <a:r>
              <a:rPr lang="pl-PL" b="1" i="1" u="sng">
                <a:solidFill>
                  <a:srgbClr val="FF3300"/>
                </a:solidFill>
              </a:rPr>
              <a:t>kose</a:t>
            </a:r>
            <a:r>
              <a:rPr lang="pl-PL" b="1" i="1" u="sng"/>
              <a:t> 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6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3733" name="Group 5"/>
          <p:cNvGrpSpPr>
            <a:grpSpLocks/>
          </p:cNvGrpSpPr>
          <p:nvPr/>
        </p:nvGrpSpPr>
        <p:grpSpPr bwMode="auto">
          <a:xfrm rot="-3477275">
            <a:off x="2547144" y="1378744"/>
            <a:ext cx="4429125" cy="4459287"/>
            <a:chOff x="1602" y="874"/>
            <a:chExt cx="2790" cy="2809"/>
          </a:xfrm>
        </p:grpSpPr>
        <p:grpSp>
          <p:nvGrpSpPr>
            <p:cNvPr id="73734" name="Group 6"/>
            <p:cNvGrpSpPr>
              <a:grpSpLocks/>
            </p:cNvGrpSpPr>
            <p:nvPr/>
          </p:nvGrpSpPr>
          <p:grpSpPr bwMode="auto">
            <a:xfrm>
              <a:off x="1602" y="874"/>
              <a:ext cx="2790" cy="2809"/>
              <a:chOff x="1602" y="874"/>
              <a:chExt cx="2790" cy="2809"/>
            </a:xfrm>
          </p:grpSpPr>
          <p:grpSp>
            <p:nvGrpSpPr>
              <p:cNvPr id="73735" name="Group 45"/>
              <p:cNvGrpSpPr>
                <a:grpSpLocks/>
              </p:cNvGrpSpPr>
              <p:nvPr/>
            </p:nvGrpSpPr>
            <p:grpSpPr bwMode="auto">
              <a:xfrm rot="12760">
                <a:off x="1602" y="874"/>
                <a:ext cx="2790" cy="2809"/>
                <a:chOff x="1440" y="521"/>
                <a:chExt cx="2790" cy="2809"/>
              </a:xfrm>
            </p:grpSpPr>
            <p:grpSp>
              <p:nvGrpSpPr>
                <p:cNvPr id="73736" name="Group 40"/>
                <p:cNvGrpSpPr>
                  <a:grpSpLocks/>
                </p:cNvGrpSpPr>
                <p:nvPr/>
              </p:nvGrpSpPr>
              <p:grpSpPr bwMode="auto">
                <a:xfrm>
                  <a:off x="1440" y="521"/>
                  <a:ext cx="2790" cy="2809"/>
                  <a:chOff x="1440" y="521"/>
                  <a:chExt cx="2790" cy="2809"/>
                </a:xfrm>
              </p:grpSpPr>
              <p:grpSp>
                <p:nvGrpSpPr>
                  <p:cNvPr id="8" name="Group 39"/>
                  <p:cNvGrpSpPr/>
                  <p:nvPr/>
                </p:nvGrpSpPr>
                <p:grpSpPr>
                  <a:xfrm>
                    <a:off x="1440" y="521"/>
                    <a:ext cx="2790" cy="2809"/>
                    <a:chOff x="2356482" y="1214896"/>
                    <a:chExt cx="4428440" cy="4429725"/>
                  </a:xfrm>
                  <a:solidFill>
                    <a:schemeClr val="bg1">
                      <a:lumMod val="95000"/>
                      <a:alpha val="37000"/>
                    </a:schemeClr>
                  </a:solidFill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2356482" y="1214896"/>
                      <a:ext cx="4428440" cy="4429725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9" name="Group 1"/>
                    <p:cNvGrpSpPr/>
                    <p:nvPr/>
                  </p:nvGrpSpPr>
                  <p:grpSpPr>
                    <a:xfrm>
                      <a:off x="2756861" y="1285860"/>
                      <a:ext cx="3599544" cy="3929806"/>
                      <a:chOff x="6500199" y="1730339"/>
                      <a:chExt cx="3599544" cy="3929806"/>
                    </a:xfrm>
                    <a:grpFill/>
                  </p:grpSpPr>
                  <p:grpSp>
                    <p:nvGrpSpPr>
                      <p:cNvPr id="10" name="Group 31"/>
                      <p:cNvGrpSpPr/>
                      <p:nvPr/>
                    </p:nvGrpSpPr>
                    <p:grpSpPr>
                      <a:xfrm>
                        <a:off x="8186750" y="1730339"/>
                        <a:ext cx="228601" cy="341338"/>
                        <a:chOff x="4371974" y="679421"/>
                        <a:chExt cx="228601" cy="341338"/>
                      </a:xfrm>
                      <a:grpFill/>
                    </p:grpSpPr>
                    <p:sp>
                      <p:nvSpPr>
                        <p:cNvPr id="45" name="Isosceles Triangle 44"/>
                        <p:cNvSpPr/>
                        <p:nvPr/>
                      </p:nvSpPr>
                      <p:spPr>
                        <a:xfrm>
                          <a:off x="4371974" y="679421"/>
                          <a:ext cx="228601" cy="214314"/>
                        </a:xfrm>
                        <a:prstGeom prst="triangl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5"/>
                        <p:cNvCxnSpPr>
                          <a:stCxn id="45" idx="3"/>
                        </p:cNvCxnSpPr>
                        <p:nvPr/>
                      </p:nvCxnSpPr>
                      <p:spPr>
                        <a:xfrm rot="16200000" flipH="1">
                          <a:off x="4422766" y="957244"/>
                          <a:ext cx="127025" cy="6"/>
                        </a:xfrm>
                        <a:prstGeom prst="lin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3" name="Oval 2"/>
                      <p:cNvSpPr/>
                      <p:nvPr/>
                    </p:nvSpPr>
                    <p:spPr>
                      <a:xfrm>
                        <a:off x="6500199" y="2072252"/>
                        <a:ext cx="3599544" cy="3587893"/>
                      </a:xfrm>
                      <a:prstGeom prst="ellipse">
                        <a:avLst/>
                      </a:prstGeom>
                      <a:grpFill/>
                      <a:ln w="22225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sp>
                <p:nvSpPr>
                  <p:cNvPr id="50" name="Isosceles Triangl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424" y="538"/>
                    <a:ext cx="392" cy="360"/>
                  </a:xfrm>
                  <a:prstGeom prst="triangle">
                    <a:avLst>
                      <a:gd name="adj" fmla="val 333"/>
                    </a:avLst>
                  </a:prstGeom>
                  <a:solidFill>
                    <a:srgbClr val="D9D9D9"/>
                  </a:solidFill>
                  <a:ln w="25400" algn="ctr">
                    <a:solidFill>
                      <a:srgbClr val="BFBFBF"/>
                    </a:solidFill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739" y="1914"/>
                  <a:ext cx="180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2730" y="1912"/>
                  <a:ext cx="194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41" name="Group 13"/>
              <p:cNvGrpSpPr>
                <a:grpSpLocks/>
              </p:cNvGrpSpPr>
              <p:nvPr/>
            </p:nvGrpSpPr>
            <p:grpSpPr bwMode="auto">
              <a:xfrm>
                <a:off x="3659" y="911"/>
                <a:ext cx="697" cy="605"/>
                <a:chOff x="3659" y="919"/>
                <a:chExt cx="697" cy="605"/>
              </a:xfrm>
            </p:grpSpPr>
            <p:pic>
              <p:nvPicPr>
                <p:cNvPr id="73742" name="Picture 14" descr="Eps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59" y="919"/>
                  <a:ext cx="681" cy="1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743" name="Picture 15" descr="Be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40" y="1066"/>
                  <a:ext cx="516" cy="1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744" name="Picture 16" descr="alineacija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33" y="1229"/>
                  <a:ext cx="499" cy="1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745" name="Picture 17" descr="bli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849" y="1402"/>
                  <a:ext cx="499" cy="12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3746" name="Picture 18" descr="planar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" y="1199"/>
                <a:ext cx="826" cy="2144"/>
              </a:xfrm>
              <a:prstGeom prst="rect">
                <a:avLst/>
              </a:prstGeom>
              <a:noFill/>
            </p:spPr>
          </p:pic>
          <p:pic>
            <p:nvPicPr>
              <p:cNvPr id="73747" name="Picture 19" descr="Epss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47" y="2320"/>
                <a:ext cx="136" cy="62"/>
              </a:xfrm>
              <a:prstGeom prst="rect">
                <a:avLst/>
              </a:prstGeom>
              <a:noFill/>
            </p:spPr>
          </p:pic>
        </p:grpSp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 flipH="1">
              <a:off x="2694" y="2388"/>
              <a:ext cx="45" cy="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49" name="Group 21"/>
          <p:cNvGrpSpPr>
            <a:grpSpLocks/>
          </p:cNvGrpSpPr>
          <p:nvPr/>
        </p:nvGrpSpPr>
        <p:grpSpPr bwMode="auto">
          <a:xfrm rot="-4670563">
            <a:off x="3367088" y="3459163"/>
            <a:ext cx="233362" cy="144462"/>
            <a:chOff x="2798" y="1425"/>
            <a:chExt cx="147" cy="91"/>
          </a:xfrm>
        </p:grpSpPr>
        <p:sp>
          <p:nvSpPr>
            <p:cNvPr id="73750" name="Isosceles Triangle 47"/>
            <p:cNvSpPr>
              <a:spLocks noChangeArrowheads="1"/>
            </p:cNvSpPr>
            <p:nvPr/>
          </p:nvSpPr>
          <p:spPr bwMode="auto">
            <a:xfrm>
              <a:off x="2798" y="1435"/>
              <a:ext cx="45" cy="4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pic>
          <p:nvPicPr>
            <p:cNvPr id="73751" name="Picture 23" descr="bvelik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76" y="1425"/>
              <a:ext cx="69" cy="91"/>
            </a:xfrm>
            <a:prstGeom prst="rect">
              <a:avLst/>
            </a:prstGeom>
            <a:noFill/>
          </p:spPr>
        </p:pic>
      </p:grpSp>
      <p:grpSp>
        <p:nvGrpSpPr>
          <p:cNvPr id="73752" name="Group 24"/>
          <p:cNvGrpSpPr>
            <a:grpSpLocks/>
          </p:cNvGrpSpPr>
          <p:nvPr/>
        </p:nvGrpSpPr>
        <p:grpSpPr bwMode="auto">
          <a:xfrm>
            <a:off x="2706688" y="3482975"/>
            <a:ext cx="676275" cy="152400"/>
            <a:chOff x="1705" y="2194"/>
            <a:chExt cx="426" cy="96"/>
          </a:xfrm>
        </p:grpSpPr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 flipH="1" flipV="1">
              <a:off x="1858" y="2272"/>
              <a:ext cx="27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Isosceles Triangle 49"/>
            <p:cNvSpPr>
              <a:spLocks noChangeArrowheads="1"/>
            </p:cNvSpPr>
            <p:nvPr/>
          </p:nvSpPr>
          <p:spPr bwMode="auto">
            <a:xfrm>
              <a:off x="1824" y="2245"/>
              <a:ext cx="45" cy="4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3755" name="Picture 27" descr="bprimvelik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05" y="2194"/>
              <a:ext cx="109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756" name="Group 28"/>
          <p:cNvGrpSpPr>
            <a:grpSpLocks/>
          </p:cNvGrpSpPr>
          <p:nvPr/>
        </p:nvGrpSpPr>
        <p:grpSpPr bwMode="auto">
          <a:xfrm>
            <a:off x="2935288" y="3635375"/>
            <a:ext cx="700087" cy="512763"/>
            <a:chOff x="1849" y="2290"/>
            <a:chExt cx="441" cy="323"/>
          </a:xfrm>
        </p:grpSpPr>
        <p:sp>
          <p:nvSpPr>
            <p:cNvPr id="73757" name="AutoShape 29"/>
            <p:cNvSpPr>
              <a:spLocks/>
            </p:cNvSpPr>
            <p:nvPr/>
          </p:nvSpPr>
          <p:spPr bwMode="auto">
            <a:xfrm rot="16200000">
              <a:off x="1959" y="2180"/>
              <a:ext cx="97" cy="317"/>
            </a:xfrm>
            <a:prstGeom prst="leftBrace">
              <a:avLst>
                <a:gd name="adj1" fmla="val 27234"/>
                <a:gd name="adj2" fmla="val 50000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8" name="Text Box 30"/>
            <p:cNvSpPr txBox="1">
              <a:spLocks noChangeArrowheads="1"/>
            </p:cNvSpPr>
            <p:nvPr/>
          </p:nvSpPr>
          <p:spPr bwMode="auto">
            <a:xfrm>
              <a:off x="1867" y="2363"/>
              <a:ext cx="4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32</a:t>
              </a:r>
              <a:r>
                <a:rPr lang="en-US" sz="2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°</a:t>
              </a:r>
            </a:p>
          </p:txBody>
        </p:sp>
      </p:grpSp>
      <p:grpSp>
        <p:nvGrpSpPr>
          <p:cNvPr id="73759" name="Group 31"/>
          <p:cNvGrpSpPr>
            <a:grpSpLocks/>
          </p:cNvGrpSpPr>
          <p:nvPr/>
        </p:nvGrpSpPr>
        <p:grpSpPr bwMode="auto">
          <a:xfrm>
            <a:off x="5165725" y="3978275"/>
            <a:ext cx="720725" cy="171450"/>
            <a:chOff x="3254" y="2506"/>
            <a:chExt cx="454" cy="108"/>
          </a:xfrm>
        </p:grpSpPr>
        <p:sp>
          <p:nvSpPr>
            <p:cNvPr id="73760" name="Freeform 32"/>
            <p:cNvSpPr>
              <a:spLocks/>
            </p:cNvSpPr>
            <p:nvPr/>
          </p:nvSpPr>
          <p:spPr bwMode="auto">
            <a:xfrm>
              <a:off x="3328" y="2584"/>
              <a:ext cx="380" cy="30"/>
            </a:xfrm>
            <a:custGeom>
              <a:avLst/>
              <a:gdLst/>
              <a:ahLst/>
              <a:cxnLst>
                <a:cxn ang="0">
                  <a:pos x="368" y="30"/>
                </a:cxn>
                <a:cxn ang="0">
                  <a:pos x="380" y="28"/>
                </a:cxn>
                <a:cxn ang="0">
                  <a:pos x="302" y="16"/>
                </a:cxn>
                <a:cxn ang="0">
                  <a:pos x="176" y="8"/>
                </a:cxn>
                <a:cxn ang="0">
                  <a:pos x="52" y="2"/>
                </a:cxn>
                <a:cxn ang="0">
                  <a:pos x="0" y="0"/>
                </a:cxn>
              </a:cxnLst>
              <a:rect l="0" t="0" r="r" b="b"/>
              <a:pathLst>
                <a:path w="380" h="30">
                  <a:moveTo>
                    <a:pt x="368" y="30"/>
                  </a:moveTo>
                  <a:lnTo>
                    <a:pt x="380" y="28"/>
                  </a:lnTo>
                  <a:cubicBezTo>
                    <a:pt x="369" y="26"/>
                    <a:pt x="336" y="19"/>
                    <a:pt x="302" y="16"/>
                  </a:cubicBezTo>
                  <a:cubicBezTo>
                    <a:pt x="268" y="13"/>
                    <a:pt x="218" y="10"/>
                    <a:pt x="176" y="8"/>
                  </a:cubicBezTo>
                  <a:cubicBezTo>
                    <a:pt x="134" y="6"/>
                    <a:pt x="81" y="3"/>
                    <a:pt x="52" y="2"/>
                  </a:cubicBezTo>
                  <a:cubicBezTo>
                    <a:pt x="23" y="1"/>
                    <a:pt x="11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Oval 80"/>
            <p:cNvSpPr>
              <a:spLocks noChangeArrowheads="1"/>
            </p:cNvSpPr>
            <p:nvPr/>
          </p:nvSpPr>
          <p:spPr bwMode="auto">
            <a:xfrm rot="-4670563">
              <a:off x="3318" y="2564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3762" name="Picture 34" descr="apri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54" y="2506"/>
              <a:ext cx="7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763" name="Group 35"/>
          <p:cNvGrpSpPr>
            <a:grpSpLocks/>
          </p:cNvGrpSpPr>
          <p:nvPr/>
        </p:nvGrpSpPr>
        <p:grpSpPr bwMode="auto">
          <a:xfrm>
            <a:off x="5324475" y="4160838"/>
            <a:ext cx="700088" cy="512762"/>
            <a:chOff x="1849" y="2290"/>
            <a:chExt cx="441" cy="323"/>
          </a:xfrm>
        </p:grpSpPr>
        <p:sp>
          <p:nvSpPr>
            <p:cNvPr id="73764" name="AutoShape 36"/>
            <p:cNvSpPr>
              <a:spLocks/>
            </p:cNvSpPr>
            <p:nvPr/>
          </p:nvSpPr>
          <p:spPr bwMode="auto">
            <a:xfrm rot="16200000">
              <a:off x="1959" y="2180"/>
              <a:ext cx="97" cy="317"/>
            </a:xfrm>
            <a:prstGeom prst="leftBrace">
              <a:avLst>
                <a:gd name="adj1" fmla="val 27234"/>
                <a:gd name="adj2" fmla="val 50000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5" name="Text Box 37"/>
            <p:cNvSpPr txBox="1">
              <a:spLocks noChangeArrowheads="1"/>
            </p:cNvSpPr>
            <p:nvPr/>
          </p:nvSpPr>
          <p:spPr bwMode="auto">
            <a:xfrm>
              <a:off x="1867" y="2363"/>
              <a:ext cx="4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32</a:t>
              </a:r>
              <a:r>
                <a:rPr lang="en-US" sz="2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°</a:t>
              </a:r>
            </a:p>
          </p:txBody>
        </p:sp>
      </p:grpSp>
      <p:grpSp>
        <p:nvGrpSpPr>
          <p:cNvPr id="73766" name="Group 38"/>
          <p:cNvGrpSpPr>
            <a:grpSpLocks/>
          </p:cNvGrpSpPr>
          <p:nvPr/>
        </p:nvGrpSpPr>
        <p:grpSpPr bwMode="auto">
          <a:xfrm>
            <a:off x="2970213" y="3357563"/>
            <a:ext cx="280987" cy="168275"/>
            <a:chOff x="1255" y="1574"/>
            <a:chExt cx="177" cy="106"/>
          </a:xfrm>
        </p:grpSpPr>
        <p:sp>
          <p:nvSpPr>
            <p:cNvPr id="73767" name="Line 39"/>
            <p:cNvSpPr>
              <a:spLocks noChangeShapeType="1"/>
            </p:cNvSpPr>
            <p:nvPr/>
          </p:nvSpPr>
          <p:spPr bwMode="auto">
            <a:xfrm rot="-4670563" flipH="1" flipV="1">
              <a:off x="1337" y="1498"/>
              <a:ext cx="14" cy="1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Oval 80"/>
            <p:cNvSpPr>
              <a:spLocks noChangeArrowheads="1"/>
            </p:cNvSpPr>
            <p:nvPr/>
          </p:nvSpPr>
          <p:spPr bwMode="auto">
            <a:xfrm rot="-4670563">
              <a:off x="1338" y="1574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3769" name="Picture 41" descr="b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4670563">
              <a:off x="1317" y="1625"/>
              <a:ext cx="43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770" name="Group 42"/>
          <p:cNvGrpSpPr>
            <a:grpSpLocks/>
          </p:cNvGrpSpPr>
          <p:nvPr/>
        </p:nvGrpSpPr>
        <p:grpSpPr bwMode="auto">
          <a:xfrm>
            <a:off x="5730875" y="4092575"/>
            <a:ext cx="265113" cy="174625"/>
            <a:chOff x="4125" y="1896"/>
            <a:chExt cx="167" cy="110"/>
          </a:xfrm>
        </p:grpSpPr>
        <p:sp>
          <p:nvSpPr>
            <p:cNvPr id="73771" name="Line 43"/>
            <p:cNvSpPr>
              <a:spLocks noChangeShapeType="1"/>
            </p:cNvSpPr>
            <p:nvPr/>
          </p:nvSpPr>
          <p:spPr bwMode="auto">
            <a:xfrm rot="16929437" flipH="1">
              <a:off x="4189" y="1832"/>
              <a:ext cx="40" cy="1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73772" name="Picture 44" descr="a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4670563">
              <a:off x="4161" y="1959"/>
              <a:ext cx="44" cy="50"/>
            </a:xfrm>
            <a:prstGeom prst="rect">
              <a:avLst/>
            </a:prstGeom>
            <a:noFill/>
          </p:spPr>
        </p:pic>
        <p:sp>
          <p:nvSpPr>
            <p:cNvPr id="4" name="Oval 80"/>
            <p:cNvSpPr>
              <a:spLocks noChangeArrowheads="1"/>
            </p:cNvSpPr>
            <p:nvPr/>
          </p:nvSpPr>
          <p:spPr bwMode="auto">
            <a:xfrm rot="-4670563">
              <a:off x="4206" y="1907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73774" name="Group 46"/>
          <p:cNvGrpSpPr>
            <a:grpSpLocks/>
          </p:cNvGrpSpPr>
          <p:nvPr/>
        </p:nvGrpSpPr>
        <p:grpSpPr bwMode="auto">
          <a:xfrm>
            <a:off x="1908175" y="1989138"/>
            <a:ext cx="1044575" cy="1370012"/>
            <a:chOff x="1202" y="1253"/>
            <a:chExt cx="658" cy="863"/>
          </a:xfrm>
        </p:grpSpPr>
        <p:sp>
          <p:nvSpPr>
            <p:cNvPr id="73775" name="Line 47"/>
            <p:cNvSpPr>
              <a:spLocks noChangeShapeType="1"/>
            </p:cNvSpPr>
            <p:nvPr/>
          </p:nvSpPr>
          <p:spPr bwMode="auto">
            <a:xfrm>
              <a:off x="1383" y="1480"/>
              <a:ext cx="477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Rectangle 48"/>
            <p:cNvSpPr>
              <a:spLocks noChangeArrowheads="1"/>
            </p:cNvSpPr>
            <p:nvPr/>
          </p:nvSpPr>
          <p:spPr bwMode="auto">
            <a:xfrm>
              <a:off x="1202" y="1253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10°</a:t>
              </a:r>
            </a:p>
          </p:txBody>
        </p:sp>
      </p:grpSp>
      <p:grpSp>
        <p:nvGrpSpPr>
          <p:cNvPr id="73777" name="Group 49"/>
          <p:cNvGrpSpPr>
            <a:grpSpLocks/>
          </p:cNvGrpSpPr>
          <p:nvPr/>
        </p:nvGrpSpPr>
        <p:grpSpPr bwMode="auto">
          <a:xfrm>
            <a:off x="6553200" y="2781300"/>
            <a:ext cx="1249363" cy="1081088"/>
            <a:chOff x="4128" y="1752"/>
            <a:chExt cx="787" cy="681"/>
          </a:xfrm>
        </p:grpSpPr>
        <p:sp>
          <p:nvSpPr>
            <p:cNvPr id="73778" name="Line 50"/>
            <p:cNvSpPr>
              <a:spLocks noChangeShapeType="1"/>
            </p:cNvSpPr>
            <p:nvPr/>
          </p:nvSpPr>
          <p:spPr bwMode="auto">
            <a:xfrm flipH="1">
              <a:off x="4128" y="1979"/>
              <a:ext cx="204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79" name="Rectangle 51"/>
            <p:cNvSpPr>
              <a:spLocks noChangeArrowheads="1"/>
            </p:cNvSpPr>
            <p:nvPr/>
          </p:nvSpPr>
          <p:spPr bwMode="auto">
            <a:xfrm>
              <a:off x="4195" y="1752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+22°=32°</a:t>
              </a:r>
            </a:p>
          </p:txBody>
        </p:sp>
      </p:grpSp>
      <p:sp>
        <p:nvSpPr>
          <p:cNvPr id="73780" name="Freeform 52"/>
          <p:cNvSpPr>
            <a:spLocks/>
          </p:cNvSpPr>
          <p:nvPr/>
        </p:nvSpPr>
        <p:spPr bwMode="auto">
          <a:xfrm>
            <a:off x="6149975" y="3827463"/>
            <a:ext cx="366713" cy="33337"/>
          </a:xfrm>
          <a:custGeom>
            <a:avLst/>
            <a:gdLst/>
            <a:ahLst/>
            <a:cxnLst>
              <a:cxn ang="0">
                <a:pos x="231" y="21"/>
              </a:cxn>
              <a:cxn ang="0">
                <a:pos x="132" y="9"/>
              </a:cxn>
              <a:cxn ang="0">
                <a:pos x="24" y="1"/>
              </a:cxn>
              <a:cxn ang="0">
                <a:pos x="0" y="1"/>
              </a:cxn>
            </a:cxnLst>
            <a:rect l="0" t="0" r="r" b="b"/>
            <a:pathLst>
              <a:path w="231" h="21">
                <a:moveTo>
                  <a:pt x="231" y="21"/>
                </a:moveTo>
                <a:cubicBezTo>
                  <a:pt x="198" y="16"/>
                  <a:pt x="166" y="12"/>
                  <a:pt x="132" y="9"/>
                </a:cubicBezTo>
                <a:cubicBezTo>
                  <a:pt x="98" y="6"/>
                  <a:pt x="46" y="2"/>
                  <a:pt x="24" y="1"/>
                </a:cubicBezTo>
                <a:cubicBezTo>
                  <a:pt x="2" y="0"/>
                  <a:pt x="1" y="0"/>
                  <a:pt x="0" y="1"/>
                </a:cubicBezTo>
              </a:path>
            </a:pathLst>
          </a:custGeom>
          <a:noFill/>
          <a:ln w="19050" cap="flat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3781" name="Group 53"/>
          <p:cNvGrpSpPr>
            <a:grpSpLocks/>
          </p:cNvGrpSpPr>
          <p:nvPr/>
        </p:nvGrpSpPr>
        <p:grpSpPr bwMode="auto">
          <a:xfrm>
            <a:off x="6110288" y="3803650"/>
            <a:ext cx="115887" cy="195263"/>
            <a:chOff x="3849" y="2396"/>
            <a:chExt cx="73" cy="123"/>
          </a:xfrm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rot="-4670563">
              <a:off x="3858" y="2396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3783" name="Picture 55" descr="bpri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49" y="2450"/>
              <a:ext cx="73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84" name="Line 56"/>
          <p:cNvSpPr>
            <a:spLocks noChangeShapeType="1"/>
          </p:cNvSpPr>
          <p:nvPr/>
        </p:nvSpPr>
        <p:spPr bwMode="auto">
          <a:xfrm>
            <a:off x="2971800" y="3365500"/>
            <a:ext cx="3575050" cy="48895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 flipH="1" flipV="1">
            <a:off x="2959100" y="3359150"/>
            <a:ext cx="177800" cy="19050"/>
          </a:xfrm>
          <a:prstGeom prst="line">
            <a:avLst/>
          </a:prstGeom>
          <a:noFill/>
          <a:ln w="222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80" grpId="0" animBg="1"/>
      <p:bldP spid="73784" grpId="0" animBg="1"/>
      <p:bldP spid="737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4757" name="Group 5"/>
          <p:cNvGrpSpPr>
            <a:grpSpLocks/>
          </p:cNvGrpSpPr>
          <p:nvPr/>
        </p:nvGrpSpPr>
        <p:grpSpPr bwMode="auto">
          <a:xfrm>
            <a:off x="2532063" y="1393825"/>
            <a:ext cx="4459287" cy="4429125"/>
            <a:chOff x="1595" y="878"/>
            <a:chExt cx="2809" cy="2790"/>
          </a:xfrm>
        </p:grpSpPr>
        <p:grpSp>
          <p:nvGrpSpPr>
            <p:cNvPr id="74758" name="Group 6"/>
            <p:cNvGrpSpPr>
              <a:grpSpLocks/>
            </p:cNvGrpSpPr>
            <p:nvPr/>
          </p:nvGrpSpPr>
          <p:grpSpPr bwMode="auto">
            <a:xfrm>
              <a:off x="1595" y="878"/>
              <a:ext cx="2809" cy="2790"/>
              <a:chOff x="1595" y="878"/>
              <a:chExt cx="2809" cy="2790"/>
            </a:xfrm>
          </p:grpSpPr>
          <p:grpSp>
            <p:nvGrpSpPr>
              <p:cNvPr id="74759" name="Group 7"/>
              <p:cNvGrpSpPr>
                <a:grpSpLocks/>
              </p:cNvGrpSpPr>
              <p:nvPr/>
            </p:nvGrpSpPr>
            <p:grpSpPr bwMode="auto">
              <a:xfrm rot="-3477275">
                <a:off x="1605" y="868"/>
                <a:ext cx="2790" cy="2809"/>
                <a:chOff x="1602" y="874"/>
                <a:chExt cx="2790" cy="2809"/>
              </a:xfrm>
            </p:grpSpPr>
            <p:grpSp>
              <p:nvGrpSpPr>
                <p:cNvPr id="74760" name="Group 8"/>
                <p:cNvGrpSpPr>
                  <a:grpSpLocks/>
                </p:cNvGrpSpPr>
                <p:nvPr/>
              </p:nvGrpSpPr>
              <p:grpSpPr bwMode="auto">
                <a:xfrm>
                  <a:off x="1602" y="874"/>
                  <a:ext cx="2790" cy="2809"/>
                  <a:chOff x="1602" y="874"/>
                  <a:chExt cx="2790" cy="2809"/>
                </a:xfrm>
              </p:grpSpPr>
              <p:grpSp>
                <p:nvGrpSpPr>
                  <p:cNvPr id="74761" name="Group 45"/>
                  <p:cNvGrpSpPr>
                    <a:grpSpLocks/>
                  </p:cNvGrpSpPr>
                  <p:nvPr/>
                </p:nvGrpSpPr>
                <p:grpSpPr bwMode="auto">
                  <a:xfrm rot="12760">
                    <a:off x="1602" y="874"/>
                    <a:ext cx="2790" cy="2809"/>
                    <a:chOff x="1440" y="521"/>
                    <a:chExt cx="2790" cy="2809"/>
                  </a:xfrm>
                </p:grpSpPr>
                <p:grpSp>
                  <p:nvGrpSpPr>
                    <p:cNvPr id="74762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521"/>
                      <a:ext cx="2790" cy="2809"/>
                      <a:chOff x="1440" y="521"/>
                      <a:chExt cx="2790" cy="2809"/>
                    </a:xfrm>
                  </p:grpSpPr>
                  <p:grpSp>
                    <p:nvGrpSpPr>
                      <p:cNvPr id="8" name="Group 39"/>
                      <p:cNvGrpSpPr/>
                      <p:nvPr/>
                    </p:nvGrpSpPr>
                    <p:grpSpPr>
                      <a:xfrm>
                        <a:off x="1440" y="521"/>
                        <a:ext cx="2790" cy="2809"/>
                        <a:chOff x="2356482" y="1214896"/>
                        <a:chExt cx="4428440" cy="4429725"/>
                      </a:xfrm>
                      <a:solidFill>
                        <a:schemeClr val="bg1">
                          <a:lumMod val="95000"/>
                          <a:alpha val="37000"/>
                        </a:schemeClr>
                      </a:solidFill>
                    </p:grpSpPr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2356482" y="1214896"/>
                          <a:ext cx="4428440" cy="4429725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9" name="Group 1"/>
                        <p:cNvGrpSpPr/>
                        <p:nvPr/>
                      </p:nvGrpSpPr>
                      <p:grpSpPr>
                        <a:xfrm>
                          <a:off x="2756861" y="1285860"/>
                          <a:ext cx="3599544" cy="3929806"/>
                          <a:chOff x="6500199" y="1730339"/>
                          <a:chExt cx="3599544" cy="3929806"/>
                        </a:xfrm>
                        <a:grpFill/>
                      </p:grpSpPr>
                      <p:grpSp>
                        <p:nvGrpSpPr>
                          <p:cNvPr id="10" name="Group 31"/>
                          <p:cNvGrpSpPr/>
                          <p:nvPr/>
                        </p:nvGrpSpPr>
                        <p:grpSpPr>
                          <a:xfrm>
                            <a:off x="8186750" y="1730339"/>
                            <a:ext cx="228601" cy="341338"/>
                            <a:chOff x="4371974" y="679421"/>
                            <a:chExt cx="228601" cy="341338"/>
                          </a:xfrm>
                          <a:grpFill/>
                        </p:grpSpPr>
                        <p:sp>
                          <p:nvSpPr>
                            <p:cNvPr id="45" name="Isosceles Triangle 44"/>
                            <p:cNvSpPr/>
                            <p:nvPr/>
                          </p:nvSpPr>
                          <p:spPr>
                            <a:xfrm>
                              <a:off x="4371974" y="679421"/>
                              <a:ext cx="228601" cy="214314"/>
                            </a:xfrm>
                            <a:prstGeom prst="triangl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46" name="Straight Connector 5"/>
                            <p:cNvCxnSpPr>
                              <a:stCxn id="45" idx="3"/>
                            </p:cNvCxnSpPr>
                            <p:nvPr/>
                          </p:nvCxnSpPr>
                          <p:spPr>
                            <a:xfrm rot="16200000" flipH="1">
                              <a:off x="4422766" y="957244"/>
                              <a:ext cx="127025" cy="6"/>
                            </a:xfrm>
                            <a:prstGeom prst="lin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43" name="Oval 2"/>
                          <p:cNvSpPr/>
                          <p:nvPr/>
                        </p:nvSpPr>
                        <p:spPr>
                          <a:xfrm>
                            <a:off x="6500199" y="2072252"/>
                            <a:ext cx="3599544" cy="3587893"/>
                          </a:xfrm>
                          <a:prstGeom prst="ellipse">
                            <a:avLst/>
                          </a:prstGeom>
                          <a:grpFill/>
                          <a:ln w="22225"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50" name="Isosceles Triangle 4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24" y="538"/>
                        <a:ext cx="392" cy="360"/>
                      </a:xfrm>
                      <a:prstGeom prst="triangle">
                        <a:avLst>
                          <a:gd name="adj" fmla="val 333"/>
                        </a:avLst>
                      </a:prstGeom>
                      <a:solidFill>
                        <a:srgbClr val="D9D9D9"/>
                      </a:solidFill>
                      <a:ln w="25400" algn="ctr">
                        <a:solidFill>
                          <a:srgbClr val="BFBFB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eaVert" anchor="ctr"/>
                      <a:lstStyle/>
                      <a:p>
                        <a:pPr algn="ctr" eaLnBrk="1" hangingPunct="1">
                          <a:defRPr/>
                        </a:pPr>
                        <a:endParaRPr lang="en-US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2739" y="1914"/>
                      <a:ext cx="180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2729" y="1911"/>
                      <a:ext cx="194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476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659" y="911"/>
                    <a:ext cx="697" cy="605"/>
                    <a:chOff x="3659" y="919"/>
                    <a:chExt cx="697" cy="605"/>
                  </a:xfrm>
                </p:grpSpPr>
                <p:pic>
                  <p:nvPicPr>
                    <p:cNvPr id="74768" name="Picture 16" descr="Eps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59" y="919"/>
                      <a:ext cx="681" cy="111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4769" name="Picture 17" descr="Be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40" y="1066"/>
                      <a:ext cx="516" cy="134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4770" name="Picture 18" descr="alineacij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33" y="1229"/>
                      <a:ext cx="499" cy="13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4771" name="Picture 19" descr="bli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49" y="1402"/>
                      <a:ext cx="499" cy="12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74772" name="Picture 20" descr="planara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2555" y="1199"/>
                    <a:ext cx="826" cy="214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4773" name="Picture 21" descr="Epss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47" y="2320"/>
                    <a:ext cx="136" cy="6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7477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694" y="2388"/>
                  <a:ext cx="45" cy="1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75" name="Group 23"/>
              <p:cNvGrpSpPr>
                <a:grpSpLocks/>
              </p:cNvGrpSpPr>
              <p:nvPr/>
            </p:nvGrpSpPr>
            <p:grpSpPr bwMode="auto">
              <a:xfrm rot="-4670563">
                <a:off x="2121" y="2179"/>
                <a:ext cx="147" cy="91"/>
                <a:chOff x="2798" y="1425"/>
                <a:chExt cx="147" cy="91"/>
              </a:xfrm>
            </p:grpSpPr>
            <p:sp>
              <p:nvSpPr>
                <p:cNvPr id="74776" name="Isosceles Triangle 47"/>
                <p:cNvSpPr>
                  <a:spLocks noChangeArrowheads="1"/>
                </p:cNvSpPr>
                <p:nvPr/>
              </p:nvSpPr>
              <p:spPr bwMode="auto">
                <a:xfrm>
                  <a:off x="2798" y="1435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pic>
              <p:nvPicPr>
                <p:cNvPr id="74777" name="Picture 25" descr="bveliko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876" y="1425"/>
                  <a:ext cx="69" cy="91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4778" name="Group 26"/>
              <p:cNvGrpSpPr>
                <a:grpSpLocks/>
              </p:cNvGrpSpPr>
              <p:nvPr/>
            </p:nvGrpSpPr>
            <p:grpSpPr bwMode="auto">
              <a:xfrm>
                <a:off x="1705" y="2194"/>
                <a:ext cx="426" cy="96"/>
                <a:chOff x="1705" y="2194"/>
                <a:chExt cx="426" cy="96"/>
              </a:xfrm>
            </p:grpSpPr>
            <p:sp>
              <p:nvSpPr>
                <p:cNvPr id="74779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858" y="2272"/>
                  <a:ext cx="273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80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1824" y="2245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4781" name="Picture 29" descr="bprimveliko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05" y="2194"/>
                  <a:ext cx="109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4782" name="Group 30"/>
              <p:cNvGrpSpPr>
                <a:grpSpLocks/>
              </p:cNvGrpSpPr>
              <p:nvPr/>
            </p:nvGrpSpPr>
            <p:grpSpPr bwMode="auto">
              <a:xfrm>
                <a:off x="3254" y="2506"/>
                <a:ext cx="454" cy="108"/>
                <a:chOff x="3254" y="2506"/>
                <a:chExt cx="454" cy="108"/>
              </a:xfrm>
            </p:grpSpPr>
            <p:sp>
              <p:nvSpPr>
                <p:cNvPr id="74783" name="Freeform 31"/>
                <p:cNvSpPr>
                  <a:spLocks/>
                </p:cNvSpPr>
                <p:nvPr/>
              </p:nvSpPr>
              <p:spPr bwMode="auto">
                <a:xfrm>
                  <a:off x="3328" y="2584"/>
                  <a:ext cx="380" cy="30"/>
                </a:xfrm>
                <a:custGeom>
                  <a:avLst/>
                  <a:gdLst/>
                  <a:ahLst/>
                  <a:cxnLst>
                    <a:cxn ang="0">
                      <a:pos x="368" y="30"/>
                    </a:cxn>
                    <a:cxn ang="0">
                      <a:pos x="380" y="28"/>
                    </a:cxn>
                    <a:cxn ang="0">
                      <a:pos x="302" y="16"/>
                    </a:cxn>
                    <a:cxn ang="0">
                      <a:pos x="176" y="8"/>
                    </a:cxn>
                    <a:cxn ang="0">
                      <a:pos x="52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0" h="30">
                      <a:moveTo>
                        <a:pt x="368" y="30"/>
                      </a:moveTo>
                      <a:lnTo>
                        <a:pt x="380" y="28"/>
                      </a:lnTo>
                      <a:cubicBezTo>
                        <a:pt x="369" y="26"/>
                        <a:pt x="336" y="19"/>
                        <a:pt x="302" y="16"/>
                      </a:cubicBezTo>
                      <a:cubicBezTo>
                        <a:pt x="268" y="13"/>
                        <a:pt x="218" y="10"/>
                        <a:pt x="176" y="8"/>
                      </a:cubicBezTo>
                      <a:cubicBezTo>
                        <a:pt x="134" y="6"/>
                        <a:pt x="81" y="3"/>
                        <a:pt x="52" y="2"/>
                      </a:cubicBezTo>
                      <a:cubicBezTo>
                        <a:pt x="23" y="1"/>
                        <a:pt x="11" y="0"/>
                        <a:pt x="0" y="0"/>
                      </a:cubicBezTo>
                    </a:path>
                  </a:pathLst>
                </a:custGeom>
                <a:noFill/>
                <a:ln w="19050" cap="rnd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3318" y="2564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4785" name="Picture 33" descr="aprim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254" y="2506"/>
                  <a:ext cx="73" cy="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4786" name="Group 34"/>
              <p:cNvGrpSpPr>
                <a:grpSpLocks/>
              </p:cNvGrpSpPr>
              <p:nvPr/>
            </p:nvGrpSpPr>
            <p:grpSpPr bwMode="auto">
              <a:xfrm>
                <a:off x="1871" y="2115"/>
                <a:ext cx="177" cy="106"/>
                <a:chOff x="1255" y="1574"/>
                <a:chExt cx="177" cy="106"/>
              </a:xfrm>
            </p:grpSpPr>
            <p:sp>
              <p:nvSpPr>
                <p:cNvPr id="74787" name="Line 35"/>
                <p:cNvSpPr>
                  <a:spLocks noChangeShapeType="1"/>
                </p:cNvSpPr>
                <p:nvPr/>
              </p:nvSpPr>
              <p:spPr bwMode="auto">
                <a:xfrm rot="-4670563" flipH="1" flipV="1">
                  <a:off x="1337" y="1498"/>
                  <a:ext cx="14" cy="17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arrow" w="med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1338" y="1574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4789" name="Picture 37" descr="b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4670563">
                  <a:off x="1317" y="1625"/>
                  <a:ext cx="43" cy="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4790" name="Group 38"/>
              <p:cNvGrpSpPr>
                <a:grpSpLocks/>
              </p:cNvGrpSpPr>
              <p:nvPr/>
            </p:nvGrpSpPr>
            <p:grpSpPr bwMode="auto">
              <a:xfrm>
                <a:off x="3610" y="2578"/>
                <a:ext cx="167" cy="110"/>
                <a:chOff x="4125" y="1896"/>
                <a:chExt cx="167" cy="110"/>
              </a:xfrm>
            </p:grpSpPr>
            <p:sp>
              <p:nvSpPr>
                <p:cNvPr id="74791" name="Line 39"/>
                <p:cNvSpPr>
                  <a:spLocks noChangeShapeType="1"/>
                </p:cNvSpPr>
                <p:nvPr/>
              </p:nvSpPr>
              <p:spPr bwMode="auto">
                <a:xfrm rot="16929437" flipH="1">
                  <a:off x="4189" y="1832"/>
                  <a:ext cx="40" cy="16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arrow" w="med" len="sm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4792" name="Picture 40" descr="a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rot="-4670563">
                  <a:off x="4161" y="1959"/>
                  <a:ext cx="44" cy="50"/>
                </a:xfrm>
                <a:prstGeom prst="rect">
                  <a:avLst/>
                </a:prstGeom>
                <a:noFill/>
              </p:spPr>
            </p:pic>
            <p:sp>
              <p:nvSpPr>
                <p:cNvPr id="4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4206" y="1907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74794" name="Group 42"/>
              <p:cNvGrpSpPr>
                <a:grpSpLocks/>
              </p:cNvGrpSpPr>
              <p:nvPr/>
            </p:nvGrpSpPr>
            <p:grpSpPr bwMode="auto">
              <a:xfrm>
                <a:off x="3849" y="2396"/>
                <a:ext cx="73" cy="123"/>
                <a:chOff x="3849" y="2396"/>
                <a:chExt cx="73" cy="123"/>
              </a:xfrm>
            </p:grpSpPr>
            <p:sp>
              <p:nvSpPr>
                <p:cNvPr id="81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3858" y="2396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4796" name="Picture 44" descr="bprim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849" y="2450"/>
                  <a:ext cx="73" cy="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4797" name="Line 45"/>
              <p:cNvSpPr>
                <a:spLocks noChangeShapeType="1"/>
              </p:cNvSpPr>
              <p:nvPr/>
            </p:nvSpPr>
            <p:spPr bwMode="auto">
              <a:xfrm flipH="1" flipV="1">
                <a:off x="1864" y="2116"/>
                <a:ext cx="112" cy="12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98" name="Freeform 46"/>
            <p:cNvSpPr>
              <a:spLocks/>
            </p:cNvSpPr>
            <p:nvPr/>
          </p:nvSpPr>
          <p:spPr bwMode="auto">
            <a:xfrm>
              <a:off x="3874" y="2411"/>
              <a:ext cx="231" cy="21"/>
            </a:xfrm>
            <a:custGeom>
              <a:avLst/>
              <a:gdLst/>
              <a:ahLst/>
              <a:cxnLst>
                <a:cxn ang="0">
                  <a:pos x="231" y="21"/>
                </a:cxn>
                <a:cxn ang="0">
                  <a:pos x="132" y="9"/>
                </a:cxn>
                <a:cxn ang="0">
                  <a:pos x="24" y="1"/>
                </a:cxn>
                <a:cxn ang="0">
                  <a:pos x="0" y="1"/>
                </a:cxn>
              </a:cxnLst>
              <a:rect l="0" t="0" r="r" b="b"/>
              <a:pathLst>
                <a:path w="231" h="21">
                  <a:moveTo>
                    <a:pt x="231" y="21"/>
                  </a:moveTo>
                  <a:cubicBezTo>
                    <a:pt x="198" y="16"/>
                    <a:pt x="166" y="12"/>
                    <a:pt x="132" y="9"/>
                  </a:cubicBezTo>
                  <a:cubicBezTo>
                    <a:pt x="98" y="6"/>
                    <a:pt x="46" y="2"/>
                    <a:pt x="24" y="1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5781" name="Group 5"/>
          <p:cNvGrpSpPr>
            <a:grpSpLocks/>
          </p:cNvGrpSpPr>
          <p:nvPr/>
        </p:nvGrpSpPr>
        <p:grpSpPr bwMode="auto">
          <a:xfrm rot="5400000">
            <a:off x="2523332" y="1393031"/>
            <a:ext cx="4459288" cy="4429125"/>
            <a:chOff x="1595" y="878"/>
            <a:chExt cx="2809" cy="2790"/>
          </a:xfrm>
        </p:grpSpPr>
        <p:grpSp>
          <p:nvGrpSpPr>
            <p:cNvPr id="75782" name="Group 6"/>
            <p:cNvGrpSpPr>
              <a:grpSpLocks/>
            </p:cNvGrpSpPr>
            <p:nvPr/>
          </p:nvGrpSpPr>
          <p:grpSpPr bwMode="auto">
            <a:xfrm>
              <a:off x="1595" y="878"/>
              <a:ext cx="2809" cy="2790"/>
              <a:chOff x="1595" y="878"/>
              <a:chExt cx="2809" cy="2790"/>
            </a:xfrm>
          </p:grpSpPr>
          <p:grpSp>
            <p:nvGrpSpPr>
              <p:cNvPr id="75783" name="Group 7"/>
              <p:cNvGrpSpPr>
                <a:grpSpLocks/>
              </p:cNvGrpSpPr>
              <p:nvPr/>
            </p:nvGrpSpPr>
            <p:grpSpPr bwMode="auto">
              <a:xfrm rot="-3477275">
                <a:off x="1605" y="868"/>
                <a:ext cx="2790" cy="2809"/>
                <a:chOff x="1602" y="874"/>
                <a:chExt cx="2790" cy="2809"/>
              </a:xfrm>
            </p:grpSpPr>
            <p:grpSp>
              <p:nvGrpSpPr>
                <p:cNvPr id="75784" name="Group 8"/>
                <p:cNvGrpSpPr>
                  <a:grpSpLocks/>
                </p:cNvGrpSpPr>
                <p:nvPr/>
              </p:nvGrpSpPr>
              <p:grpSpPr bwMode="auto">
                <a:xfrm>
                  <a:off x="1602" y="874"/>
                  <a:ext cx="2790" cy="2809"/>
                  <a:chOff x="1602" y="874"/>
                  <a:chExt cx="2790" cy="2809"/>
                </a:xfrm>
              </p:grpSpPr>
              <p:grpSp>
                <p:nvGrpSpPr>
                  <p:cNvPr id="75785" name="Group 45"/>
                  <p:cNvGrpSpPr>
                    <a:grpSpLocks/>
                  </p:cNvGrpSpPr>
                  <p:nvPr/>
                </p:nvGrpSpPr>
                <p:grpSpPr bwMode="auto">
                  <a:xfrm rot="12760">
                    <a:off x="1602" y="874"/>
                    <a:ext cx="2790" cy="2809"/>
                    <a:chOff x="1440" y="521"/>
                    <a:chExt cx="2790" cy="2809"/>
                  </a:xfrm>
                </p:grpSpPr>
                <p:grpSp>
                  <p:nvGrpSpPr>
                    <p:cNvPr id="75786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521"/>
                      <a:ext cx="2790" cy="2809"/>
                      <a:chOff x="1440" y="521"/>
                      <a:chExt cx="2790" cy="2809"/>
                    </a:xfrm>
                  </p:grpSpPr>
                  <p:grpSp>
                    <p:nvGrpSpPr>
                      <p:cNvPr id="8" name="Group 39"/>
                      <p:cNvGrpSpPr/>
                      <p:nvPr/>
                    </p:nvGrpSpPr>
                    <p:grpSpPr>
                      <a:xfrm>
                        <a:off x="1440" y="521"/>
                        <a:ext cx="2790" cy="2809"/>
                        <a:chOff x="2356482" y="1214896"/>
                        <a:chExt cx="4428440" cy="4429725"/>
                      </a:xfrm>
                      <a:solidFill>
                        <a:schemeClr val="bg1">
                          <a:lumMod val="95000"/>
                          <a:alpha val="37000"/>
                        </a:schemeClr>
                      </a:solidFill>
                    </p:grpSpPr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2356482" y="1214896"/>
                          <a:ext cx="4428440" cy="4429725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9" name="Group 1"/>
                        <p:cNvGrpSpPr/>
                        <p:nvPr/>
                      </p:nvGrpSpPr>
                      <p:grpSpPr>
                        <a:xfrm>
                          <a:off x="2756861" y="1285860"/>
                          <a:ext cx="3599544" cy="3929806"/>
                          <a:chOff x="6500199" y="1730339"/>
                          <a:chExt cx="3599544" cy="3929806"/>
                        </a:xfrm>
                        <a:grpFill/>
                      </p:grpSpPr>
                      <p:grpSp>
                        <p:nvGrpSpPr>
                          <p:cNvPr id="10" name="Group 31"/>
                          <p:cNvGrpSpPr/>
                          <p:nvPr/>
                        </p:nvGrpSpPr>
                        <p:grpSpPr>
                          <a:xfrm>
                            <a:off x="8186750" y="1730339"/>
                            <a:ext cx="228601" cy="341338"/>
                            <a:chOff x="4371974" y="679421"/>
                            <a:chExt cx="228601" cy="341338"/>
                          </a:xfrm>
                          <a:grpFill/>
                        </p:grpSpPr>
                        <p:sp>
                          <p:nvSpPr>
                            <p:cNvPr id="45" name="Isosceles Triangle 44"/>
                            <p:cNvSpPr/>
                            <p:nvPr/>
                          </p:nvSpPr>
                          <p:spPr>
                            <a:xfrm>
                              <a:off x="4371974" y="679421"/>
                              <a:ext cx="228601" cy="214314"/>
                            </a:xfrm>
                            <a:prstGeom prst="triangl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46" name="Straight Connector 5"/>
                            <p:cNvCxnSpPr>
                              <a:stCxn id="45" idx="3"/>
                            </p:cNvCxnSpPr>
                            <p:nvPr/>
                          </p:nvCxnSpPr>
                          <p:spPr>
                            <a:xfrm rot="16200000" flipH="1">
                              <a:off x="4422766" y="957244"/>
                              <a:ext cx="127025" cy="6"/>
                            </a:xfrm>
                            <a:prstGeom prst="lin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43" name="Oval 2"/>
                          <p:cNvSpPr/>
                          <p:nvPr/>
                        </p:nvSpPr>
                        <p:spPr>
                          <a:xfrm>
                            <a:off x="6500199" y="2072252"/>
                            <a:ext cx="3599544" cy="3587893"/>
                          </a:xfrm>
                          <a:prstGeom prst="ellipse">
                            <a:avLst/>
                          </a:prstGeom>
                          <a:grpFill/>
                          <a:ln w="22225"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50" name="Isosceles Triangle 4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24" y="538"/>
                        <a:ext cx="392" cy="360"/>
                      </a:xfrm>
                      <a:prstGeom prst="triangle">
                        <a:avLst>
                          <a:gd name="adj" fmla="val 333"/>
                        </a:avLst>
                      </a:prstGeom>
                      <a:solidFill>
                        <a:srgbClr val="D9D9D9"/>
                      </a:solidFill>
                      <a:ln w="25400" algn="ctr">
                        <a:solidFill>
                          <a:srgbClr val="BFBFB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2738" y="1915"/>
                      <a:ext cx="180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2728" y="1913"/>
                      <a:ext cx="194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79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659" y="911"/>
                    <a:ext cx="697" cy="605"/>
                    <a:chOff x="3659" y="919"/>
                    <a:chExt cx="697" cy="605"/>
                  </a:xfrm>
                </p:grpSpPr>
                <p:pic>
                  <p:nvPicPr>
                    <p:cNvPr id="75792" name="Picture 16" descr="Eps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59" y="919"/>
                      <a:ext cx="681" cy="111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5793" name="Picture 17" descr="Be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40" y="1066"/>
                      <a:ext cx="516" cy="134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5794" name="Picture 18" descr="alineacij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33" y="1229"/>
                      <a:ext cx="499" cy="13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5795" name="Picture 19" descr="bli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49" y="1402"/>
                      <a:ext cx="499" cy="12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75796" name="Picture 20" descr="planara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2555" y="1199"/>
                    <a:ext cx="826" cy="214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5797" name="Picture 21" descr="Epss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47" y="2320"/>
                    <a:ext cx="136" cy="6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7579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694" y="2388"/>
                  <a:ext cx="45" cy="1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799" name="Group 23"/>
              <p:cNvGrpSpPr>
                <a:grpSpLocks/>
              </p:cNvGrpSpPr>
              <p:nvPr/>
            </p:nvGrpSpPr>
            <p:grpSpPr bwMode="auto">
              <a:xfrm rot="-4670563">
                <a:off x="2121" y="2179"/>
                <a:ext cx="147" cy="91"/>
                <a:chOff x="2798" y="1425"/>
                <a:chExt cx="147" cy="91"/>
              </a:xfrm>
            </p:grpSpPr>
            <p:sp>
              <p:nvSpPr>
                <p:cNvPr id="75800" name="Isosceles Triangle 47"/>
                <p:cNvSpPr>
                  <a:spLocks noChangeArrowheads="1"/>
                </p:cNvSpPr>
                <p:nvPr/>
              </p:nvSpPr>
              <p:spPr bwMode="auto">
                <a:xfrm>
                  <a:off x="2798" y="1435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5801" name="Picture 25" descr="bveliko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876" y="1425"/>
                  <a:ext cx="69" cy="91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5802" name="Group 26"/>
              <p:cNvGrpSpPr>
                <a:grpSpLocks/>
              </p:cNvGrpSpPr>
              <p:nvPr/>
            </p:nvGrpSpPr>
            <p:grpSpPr bwMode="auto">
              <a:xfrm>
                <a:off x="1705" y="2194"/>
                <a:ext cx="426" cy="96"/>
                <a:chOff x="1705" y="2194"/>
                <a:chExt cx="426" cy="96"/>
              </a:xfrm>
            </p:grpSpPr>
            <p:sp>
              <p:nvSpPr>
                <p:cNvPr id="7580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858" y="2272"/>
                  <a:ext cx="273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04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1824" y="2245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pic>
              <p:nvPicPr>
                <p:cNvPr id="75805" name="Picture 29" descr="bprimveliko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05" y="2194"/>
                  <a:ext cx="109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5806" name="Group 30"/>
              <p:cNvGrpSpPr>
                <a:grpSpLocks/>
              </p:cNvGrpSpPr>
              <p:nvPr/>
            </p:nvGrpSpPr>
            <p:grpSpPr bwMode="auto">
              <a:xfrm>
                <a:off x="3254" y="2506"/>
                <a:ext cx="454" cy="108"/>
                <a:chOff x="3254" y="2506"/>
                <a:chExt cx="454" cy="108"/>
              </a:xfrm>
            </p:grpSpPr>
            <p:sp>
              <p:nvSpPr>
                <p:cNvPr id="75807" name="Freeform 31"/>
                <p:cNvSpPr>
                  <a:spLocks/>
                </p:cNvSpPr>
                <p:nvPr/>
              </p:nvSpPr>
              <p:spPr bwMode="auto">
                <a:xfrm>
                  <a:off x="3328" y="2584"/>
                  <a:ext cx="380" cy="30"/>
                </a:xfrm>
                <a:custGeom>
                  <a:avLst/>
                  <a:gdLst/>
                  <a:ahLst/>
                  <a:cxnLst>
                    <a:cxn ang="0">
                      <a:pos x="368" y="30"/>
                    </a:cxn>
                    <a:cxn ang="0">
                      <a:pos x="380" y="28"/>
                    </a:cxn>
                    <a:cxn ang="0">
                      <a:pos x="302" y="16"/>
                    </a:cxn>
                    <a:cxn ang="0">
                      <a:pos x="176" y="8"/>
                    </a:cxn>
                    <a:cxn ang="0">
                      <a:pos x="52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0" h="30">
                      <a:moveTo>
                        <a:pt x="368" y="30"/>
                      </a:moveTo>
                      <a:lnTo>
                        <a:pt x="380" y="28"/>
                      </a:lnTo>
                      <a:cubicBezTo>
                        <a:pt x="369" y="26"/>
                        <a:pt x="336" y="19"/>
                        <a:pt x="302" y="16"/>
                      </a:cubicBezTo>
                      <a:cubicBezTo>
                        <a:pt x="268" y="13"/>
                        <a:pt x="218" y="10"/>
                        <a:pt x="176" y="8"/>
                      </a:cubicBezTo>
                      <a:cubicBezTo>
                        <a:pt x="134" y="6"/>
                        <a:pt x="81" y="3"/>
                        <a:pt x="52" y="2"/>
                      </a:cubicBezTo>
                      <a:cubicBezTo>
                        <a:pt x="23" y="1"/>
                        <a:pt x="11" y="0"/>
                        <a:pt x="0" y="0"/>
                      </a:cubicBezTo>
                    </a:path>
                  </a:pathLst>
                </a:custGeom>
                <a:noFill/>
                <a:ln w="19050" cap="rnd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3318" y="2564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5809" name="Picture 33" descr="aprim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254" y="2506"/>
                  <a:ext cx="73" cy="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5810" name="Group 34"/>
              <p:cNvGrpSpPr>
                <a:grpSpLocks/>
              </p:cNvGrpSpPr>
              <p:nvPr/>
            </p:nvGrpSpPr>
            <p:grpSpPr bwMode="auto">
              <a:xfrm>
                <a:off x="1871" y="2115"/>
                <a:ext cx="177" cy="106"/>
                <a:chOff x="1255" y="1574"/>
                <a:chExt cx="177" cy="106"/>
              </a:xfrm>
            </p:grpSpPr>
            <p:sp>
              <p:nvSpPr>
                <p:cNvPr id="75811" name="Line 35"/>
                <p:cNvSpPr>
                  <a:spLocks noChangeShapeType="1"/>
                </p:cNvSpPr>
                <p:nvPr/>
              </p:nvSpPr>
              <p:spPr bwMode="auto">
                <a:xfrm rot="-4670563" flipH="1" flipV="1">
                  <a:off x="1337" y="1498"/>
                  <a:ext cx="14" cy="17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arrow" w="med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1338" y="1574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5813" name="Picture 37" descr="b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4670563">
                  <a:off x="1317" y="1625"/>
                  <a:ext cx="43" cy="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5814" name="Group 38"/>
              <p:cNvGrpSpPr>
                <a:grpSpLocks/>
              </p:cNvGrpSpPr>
              <p:nvPr/>
            </p:nvGrpSpPr>
            <p:grpSpPr bwMode="auto">
              <a:xfrm>
                <a:off x="3610" y="2578"/>
                <a:ext cx="167" cy="110"/>
                <a:chOff x="4125" y="1896"/>
                <a:chExt cx="167" cy="110"/>
              </a:xfrm>
            </p:grpSpPr>
            <p:sp>
              <p:nvSpPr>
                <p:cNvPr id="75815" name="Line 39"/>
                <p:cNvSpPr>
                  <a:spLocks noChangeShapeType="1"/>
                </p:cNvSpPr>
                <p:nvPr/>
              </p:nvSpPr>
              <p:spPr bwMode="auto">
                <a:xfrm rot="16929437" flipH="1">
                  <a:off x="4189" y="1832"/>
                  <a:ext cx="40" cy="16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arrow" w="med" len="sm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5816" name="Picture 40" descr="a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rot="-4670563">
                  <a:off x="4161" y="1959"/>
                  <a:ext cx="44" cy="50"/>
                </a:xfrm>
                <a:prstGeom prst="rect">
                  <a:avLst/>
                </a:prstGeom>
                <a:noFill/>
              </p:spPr>
            </p:pic>
            <p:sp>
              <p:nvSpPr>
                <p:cNvPr id="4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4206" y="1907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75818" name="Group 42"/>
              <p:cNvGrpSpPr>
                <a:grpSpLocks/>
              </p:cNvGrpSpPr>
              <p:nvPr/>
            </p:nvGrpSpPr>
            <p:grpSpPr bwMode="auto">
              <a:xfrm>
                <a:off x="3849" y="2396"/>
                <a:ext cx="73" cy="123"/>
                <a:chOff x="3849" y="2396"/>
                <a:chExt cx="73" cy="123"/>
              </a:xfrm>
            </p:grpSpPr>
            <p:sp>
              <p:nvSpPr>
                <p:cNvPr id="5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3858" y="2396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5820" name="Picture 44" descr="bprim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849" y="2450"/>
                  <a:ext cx="73" cy="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5821" name="Line 45"/>
              <p:cNvSpPr>
                <a:spLocks noChangeShapeType="1"/>
              </p:cNvSpPr>
              <p:nvPr/>
            </p:nvSpPr>
            <p:spPr bwMode="auto">
              <a:xfrm flipH="1" flipV="1">
                <a:off x="1864" y="2116"/>
                <a:ext cx="112" cy="12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22" name="Freeform 46"/>
            <p:cNvSpPr>
              <a:spLocks/>
            </p:cNvSpPr>
            <p:nvPr/>
          </p:nvSpPr>
          <p:spPr bwMode="auto">
            <a:xfrm>
              <a:off x="3874" y="2411"/>
              <a:ext cx="231" cy="21"/>
            </a:xfrm>
            <a:custGeom>
              <a:avLst/>
              <a:gdLst/>
              <a:ahLst/>
              <a:cxnLst>
                <a:cxn ang="0">
                  <a:pos x="231" y="21"/>
                </a:cxn>
                <a:cxn ang="0">
                  <a:pos x="132" y="9"/>
                </a:cxn>
                <a:cxn ang="0">
                  <a:pos x="24" y="1"/>
                </a:cxn>
                <a:cxn ang="0">
                  <a:pos x="0" y="1"/>
                </a:cxn>
              </a:cxnLst>
              <a:rect l="0" t="0" r="r" b="b"/>
              <a:pathLst>
                <a:path w="231" h="21">
                  <a:moveTo>
                    <a:pt x="231" y="21"/>
                  </a:moveTo>
                  <a:cubicBezTo>
                    <a:pt x="198" y="16"/>
                    <a:pt x="166" y="12"/>
                    <a:pt x="132" y="9"/>
                  </a:cubicBezTo>
                  <a:cubicBezTo>
                    <a:pt x="98" y="6"/>
                    <a:pt x="46" y="2"/>
                    <a:pt x="24" y="1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23" name="Freeform 47"/>
          <p:cNvSpPr>
            <a:spLocks/>
          </p:cNvSpPr>
          <p:nvPr/>
        </p:nvSpPr>
        <p:spPr bwMode="auto">
          <a:xfrm>
            <a:off x="4284663" y="4141788"/>
            <a:ext cx="2092325" cy="1968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1" y="1"/>
              </a:cxn>
              <a:cxn ang="0">
                <a:pos x="115" y="1"/>
              </a:cxn>
              <a:cxn ang="0">
                <a:pos x="175" y="1"/>
              </a:cxn>
              <a:cxn ang="0">
                <a:pos x="214" y="1"/>
              </a:cxn>
              <a:cxn ang="0">
                <a:pos x="274" y="1"/>
              </a:cxn>
              <a:cxn ang="0">
                <a:pos x="343" y="1"/>
              </a:cxn>
              <a:cxn ang="0">
                <a:pos x="385" y="4"/>
              </a:cxn>
              <a:cxn ang="0">
                <a:pos x="472" y="4"/>
              </a:cxn>
              <a:cxn ang="0">
                <a:pos x="673" y="10"/>
              </a:cxn>
              <a:cxn ang="0">
                <a:pos x="802" y="19"/>
              </a:cxn>
              <a:cxn ang="0">
                <a:pos x="925" y="34"/>
              </a:cxn>
              <a:cxn ang="0">
                <a:pos x="1111" y="58"/>
              </a:cxn>
              <a:cxn ang="0">
                <a:pos x="1267" y="103"/>
              </a:cxn>
              <a:cxn ang="0">
                <a:pos x="1318" y="124"/>
              </a:cxn>
            </a:cxnLst>
            <a:rect l="0" t="0" r="r" b="b"/>
            <a:pathLst>
              <a:path w="1318" h="124">
                <a:moveTo>
                  <a:pt x="0" y="5"/>
                </a:moveTo>
                <a:cubicBezTo>
                  <a:pt x="21" y="3"/>
                  <a:pt x="42" y="2"/>
                  <a:pt x="61" y="1"/>
                </a:cubicBezTo>
                <a:cubicBezTo>
                  <a:pt x="80" y="0"/>
                  <a:pt x="96" y="1"/>
                  <a:pt x="115" y="1"/>
                </a:cubicBezTo>
                <a:cubicBezTo>
                  <a:pt x="134" y="1"/>
                  <a:pt x="159" y="1"/>
                  <a:pt x="175" y="1"/>
                </a:cubicBezTo>
                <a:cubicBezTo>
                  <a:pt x="191" y="1"/>
                  <a:pt x="198" y="1"/>
                  <a:pt x="214" y="1"/>
                </a:cubicBezTo>
                <a:cubicBezTo>
                  <a:pt x="230" y="1"/>
                  <a:pt x="253" y="1"/>
                  <a:pt x="274" y="1"/>
                </a:cubicBezTo>
                <a:cubicBezTo>
                  <a:pt x="295" y="1"/>
                  <a:pt x="325" y="1"/>
                  <a:pt x="343" y="1"/>
                </a:cubicBezTo>
                <a:cubicBezTo>
                  <a:pt x="361" y="1"/>
                  <a:pt x="364" y="4"/>
                  <a:pt x="385" y="4"/>
                </a:cubicBezTo>
                <a:cubicBezTo>
                  <a:pt x="406" y="4"/>
                  <a:pt x="424" y="3"/>
                  <a:pt x="472" y="4"/>
                </a:cubicBezTo>
                <a:cubicBezTo>
                  <a:pt x="520" y="5"/>
                  <a:pt x="618" y="7"/>
                  <a:pt x="673" y="10"/>
                </a:cubicBezTo>
                <a:cubicBezTo>
                  <a:pt x="728" y="13"/>
                  <a:pt x="760" y="15"/>
                  <a:pt x="802" y="19"/>
                </a:cubicBezTo>
                <a:cubicBezTo>
                  <a:pt x="844" y="23"/>
                  <a:pt x="874" y="28"/>
                  <a:pt x="925" y="34"/>
                </a:cubicBezTo>
                <a:cubicBezTo>
                  <a:pt x="976" y="40"/>
                  <a:pt x="1054" y="47"/>
                  <a:pt x="1111" y="58"/>
                </a:cubicBezTo>
                <a:cubicBezTo>
                  <a:pt x="1168" y="69"/>
                  <a:pt x="1233" y="92"/>
                  <a:pt x="1267" y="103"/>
                </a:cubicBezTo>
                <a:cubicBezTo>
                  <a:pt x="1301" y="114"/>
                  <a:pt x="1309" y="119"/>
                  <a:pt x="1318" y="124"/>
                </a:cubicBezTo>
              </a:path>
            </a:pathLst>
          </a:custGeom>
          <a:noFill/>
          <a:ln w="15875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5824" name="Group 48"/>
          <p:cNvGrpSpPr>
            <a:grpSpLocks/>
          </p:cNvGrpSpPr>
          <p:nvPr/>
        </p:nvGrpSpPr>
        <p:grpSpPr bwMode="auto">
          <a:xfrm>
            <a:off x="6351588" y="4311650"/>
            <a:ext cx="168275" cy="200025"/>
            <a:chOff x="4001" y="2716"/>
            <a:chExt cx="106" cy="126"/>
          </a:xfrm>
        </p:grpSpPr>
        <p:sp>
          <p:nvSpPr>
            <p:cNvPr id="6" name="Oval 80"/>
            <p:cNvSpPr>
              <a:spLocks noChangeArrowheads="1"/>
            </p:cNvSpPr>
            <p:nvPr/>
          </p:nvSpPr>
          <p:spPr bwMode="auto">
            <a:xfrm rot="-4670563">
              <a:off x="4001" y="2716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5826" name="Picture 50" descr="asecplav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16" y="2763"/>
              <a:ext cx="91" cy="79"/>
            </a:xfrm>
            <a:prstGeom prst="rect">
              <a:avLst/>
            </a:prstGeom>
            <a:noFill/>
          </p:spPr>
        </p:pic>
      </p:grpSp>
      <p:sp>
        <p:nvSpPr>
          <p:cNvPr id="75827" name="Freeform 51"/>
          <p:cNvSpPr>
            <a:spLocks/>
          </p:cNvSpPr>
          <p:nvPr/>
        </p:nvSpPr>
        <p:spPr bwMode="auto">
          <a:xfrm>
            <a:off x="4548188" y="4979988"/>
            <a:ext cx="942975" cy="263525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0" y="10"/>
              </a:cxn>
              <a:cxn ang="0">
                <a:pos x="120" y="1"/>
              </a:cxn>
              <a:cxn ang="0">
                <a:pos x="216" y="7"/>
              </a:cxn>
              <a:cxn ang="0">
                <a:pos x="321" y="22"/>
              </a:cxn>
              <a:cxn ang="0">
                <a:pos x="399" y="37"/>
              </a:cxn>
              <a:cxn ang="0">
                <a:pos x="477" y="61"/>
              </a:cxn>
              <a:cxn ang="0">
                <a:pos x="534" y="100"/>
              </a:cxn>
              <a:cxn ang="0">
                <a:pos x="594" y="166"/>
              </a:cxn>
            </a:cxnLst>
            <a:rect l="0" t="0" r="r" b="b"/>
            <a:pathLst>
              <a:path w="594" h="166">
                <a:moveTo>
                  <a:pt x="12" y="24"/>
                </a:moveTo>
                <a:lnTo>
                  <a:pt x="0" y="10"/>
                </a:lnTo>
                <a:cubicBezTo>
                  <a:pt x="18" y="6"/>
                  <a:pt x="84" y="2"/>
                  <a:pt x="120" y="1"/>
                </a:cubicBezTo>
                <a:cubicBezTo>
                  <a:pt x="156" y="0"/>
                  <a:pt x="183" y="4"/>
                  <a:pt x="216" y="7"/>
                </a:cubicBezTo>
                <a:cubicBezTo>
                  <a:pt x="249" y="10"/>
                  <a:pt x="291" y="17"/>
                  <a:pt x="321" y="22"/>
                </a:cubicBezTo>
                <a:cubicBezTo>
                  <a:pt x="351" y="27"/>
                  <a:pt x="373" y="31"/>
                  <a:pt x="399" y="37"/>
                </a:cubicBezTo>
                <a:cubicBezTo>
                  <a:pt x="425" y="43"/>
                  <a:pt x="455" y="51"/>
                  <a:pt x="477" y="61"/>
                </a:cubicBezTo>
                <a:cubicBezTo>
                  <a:pt x="499" y="71"/>
                  <a:pt x="514" y="82"/>
                  <a:pt x="534" y="100"/>
                </a:cubicBezTo>
                <a:cubicBezTo>
                  <a:pt x="554" y="118"/>
                  <a:pt x="574" y="142"/>
                  <a:pt x="594" y="166"/>
                </a:cubicBezTo>
              </a:path>
            </a:pathLst>
          </a:custGeom>
          <a:noFill/>
          <a:ln w="19050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5828" name="Group 52"/>
          <p:cNvGrpSpPr>
            <a:grpSpLocks/>
          </p:cNvGrpSpPr>
          <p:nvPr/>
        </p:nvGrpSpPr>
        <p:grpSpPr bwMode="auto">
          <a:xfrm>
            <a:off x="5457825" y="5205413"/>
            <a:ext cx="136525" cy="195262"/>
            <a:chOff x="3438" y="3279"/>
            <a:chExt cx="86" cy="123"/>
          </a:xfrm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rot="-4670563">
              <a:off x="3438" y="3279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5830" name="Picture 54" descr="bsecplav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49" y="3334"/>
              <a:ext cx="75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3" grpId="0" animBg="1"/>
      <p:bldP spid="758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2538413" y="1397000"/>
            <a:ext cx="4429125" cy="4459288"/>
            <a:chOff x="1599" y="868"/>
            <a:chExt cx="2790" cy="2809"/>
          </a:xfrm>
        </p:grpSpPr>
        <p:grpSp>
          <p:nvGrpSpPr>
            <p:cNvPr id="76806" name="Group 6"/>
            <p:cNvGrpSpPr>
              <a:grpSpLocks/>
            </p:cNvGrpSpPr>
            <p:nvPr/>
          </p:nvGrpSpPr>
          <p:grpSpPr bwMode="auto">
            <a:xfrm rot="5400000">
              <a:off x="1589" y="878"/>
              <a:ext cx="2809" cy="2790"/>
              <a:chOff x="1595" y="878"/>
              <a:chExt cx="2809" cy="2790"/>
            </a:xfrm>
          </p:grpSpPr>
          <p:grpSp>
            <p:nvGrpSpPr>
              <p:cNvPr id="76807" name="Group 7"/>
              <p:cNvGrpSpPr>
                <a:grpSpLocks/>
              </p:cNvGrpSpPr>
              <p:nvPr/>
            </p:nvGrpSpPr>
            <p:grpSpPr bwMode="auto">
              <a:xfrm>
                <a:off x="1595" y="878"/>
                <a:ext cx="2809" cy="2790"/>
                <a:chOff x="1595" y="878"/>
                <a:chExt cx="2809" cy="2790"/>
              </a:xfrm>
            </p:grpSpPr>
            <p:grpSp>
              <p:nvGrpSpPr>
                <p:cNvPr id="76808" name="Group 8"/>
                <p:cNvGrpSpPr>
                  <a:grpSpLocks/>
                </p:cNvGrpSpPr>
                <p:nvPr/>
              </p:nvGrpSpPr>
              <p:grpSpPr bwMode="auto">
                <a:xfrm rot="-3477275">
                  <a:off x="1605" y="868"/>
                  <a:ext cx="2790" cy="2809"/>
                  <a:chOff x="1602" y="874"/>
                  <a:chExt cx="2790" cy="2809"/>
                </a:xfrm>
              </p:grpSpPr>
              <p:grpSp>
                <p:nvGrpSpPr>
                  <p:cNvPr id="7680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02" y="874"/>
                    <a:ext cx="2790" cy="2809"/>
                    <a:chOff x="1602" y="874"/>
                    <a:chExt cx="2790" cy="2809"/>
                  </a:xfrm>
                </p:grpSpPr>
                <p:grpSp>
                  <p:nvGrpSpPr>
                    <p:cNvPr id="76810" name="Group 45"/>
                    <p:cNvGrpSpPr>
                      <a:grpSpLocks/>
                    </p:cNvGrpSpPr>
                    <p:nvPr/>
                  </p:nvGrpSpPr>
                  <p:grpSpPr bwMode="auto">
                    <a:xfrm rot="12760">
                      <a:off x="1602" y="874"/>
                      <a:ext cx="2790" cy="2809"/>
                      <a:chOff x="1440" y="521"/>
                      <a:chExt cx="2790" cy="2809"/>
                    </a:xfrm>
                  </p:grpSpPr>
                  <p:grpSp>
                    <p:nvGrpSpPr>
                      <p:cNvPr id="76811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521"/>
                        <a:ext cx="2790" cy="2809"/>
                        <a:chOff x="1440" y="521"/>
                        <a:chExt cx="2790" cy="2809"/>
                      </a:xfrm>
                    </p:grpSpPr>
                    <p:grpSp>
                      <p:nvGrpSpPr>
                        <p:cNvPr id="8" name="Group 39"/>
                        <p:cNvGrpSpPr/>
                        <p:nvPr/>
                      </p:nvGrpSpPr>
                      <p:grpSpPr>
                        <a:xfrm>
                          <a:off x="1440" y="521"/>
                          <a:ext cx="2790" cy="2809"/>
                          <a:chOff x="2356482" y="1214896"/>
                          <a:chExt cx="4428440" cy="4429725"/>
                        </a:xfrm>
                        <a:solidFill>
                          <a:schemeClr val="bg1">
                            <a:lumMod val="95000"/>
                            <a:alpha val="37000"/>
                          </a:schemeClr>
                        </a:solidFill>
                      </p:grpSpPr>
                      <p:sp>
                        <p:nvSpPr>
                          <p:cNvPr id="42" name="Rectangle 41"/>
                          <p:cNvSpPr/>
                          <p:nvPr/>
                        </p:nvSpPr>
                        <p:spPr>
                          <a:xfrm>
                            <a:off x="2356482" y="1214896"/>
                            <a:ext cx="4428440" cy="4429725"/>
                          </a:xfrm>
                          <a:prstGeom prst="rect">
                            <a:avLst/>
                          </a:prstGeom>
                          <a:grp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9" name="Group 1"/>
                          <p:cNvGrpSpPr/>
                          <p:nvPr/>
                        </p:nvGrpSpPr>
                        <p:grpSpPr>
                          <a:xfrm>
                            <a:off x="2756861" y="1285860"/>
                            <a:ext cx="3599544" cy="3929806"/>
                            <a:chOff x="6500199" y="1730339"/>
                            <a:chExt cx="3599544" cy="3929806"/>
                          </a:xfrm>
                          <a:grpFill/>
                        </p:grpSpPr>
                        <p:grpSp>
                          <p:nvGrpSpPr>
                            <p:cNvPr id="10" name="Group 31"/>
                            <p:cNvGrpSpPr/>
                            <p:nvPr/>
                          </p:nvGrpSpPr>
                          <p:grpSpPr>
                            <a:xfrm>
                              <a:off x="8186750" y="1730339"/>
                              <a:ext cx="228601" cy="341338"/>
                              <a:chOff x="4371974" y="679421"/>
                              <a:chExt cx="228601" cy="341338"/>
                            </a:xfrm>
                            <a:grpFill/>
                          </p:grpSpPr>
                          <p:sp>
                            <p:nvSpPr>
                              <p:cNvPr id="45" name="Isosceles Triangle 44"/>
                              <p:cNvSpPr/>
                              <p:nvPr/>
                            </p:nvSpPr>
                            <p:spPr>
                              <a:xfrm>
                                <a:off x="4371974" y="679421"/>
                                <a:ext cx="228601" cy="214314"/>
                              </a:xfrm>
                              <a:prstGeom prst="triangl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46" name="Straight Connector 5"/>
                              <p:cNvCxnSpPr>
                                <a:stCxn id="45" idx="3"/>
                              </p:cNvCxnSpPr>
                              <p:nvPr/>
                            </p:nvCxnSpPr>
                            <p:spPr>
                              <a:xfrm rot="16200000" flipH="1">
                                <a:off x="4422766" y="957244"/>
                                <a:ext cx="127025" cy="6"/>
                              </a:xfrm>
                              <a:prstGeom prst="lin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43" name="Oval 2"/>
                            <p:cNvSpPr/>
                            <p:nvPr/>
                          </p:nvSpPr>
                          <p:spPr>
                            <a:xfrm>
                              <a:off x="6500199" y="2072252"/>
                              <a:ext cx="3599544" cy="3587893"/>
                            </a:xfrm>
                            <a:prstGeom prst="ellipse">
                              <a:avLst/>
                            </a:prstGeom>
                            <a:grpFill/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50" name="Isosceles Tri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424" y="538"/>
                          <a:ext cx="392" cy="360"/>
                        </a:xfrm>
                        <a:prstGeom prst="triangle">
                          <a:avLst>
                            <a:gd name="adj" fmla="val 333"/>
                          </a:avLst>
                        </a:prstGeom>
                        <a:solidFill>
                          <a:srgbClr val="D9D9D9"/>
                        </a:solidFill>
                        <a:ln w="25400" algn="ctr">
                          <a:solidFill>
                            <a:srgbClr val="BFBFB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</a:endParaRPr>
                        </a:p>
                      </p:txBody>
                    </p:sp>
                  </p:grp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>
                        <a:off x="2738" y="1914"/>
                        <a:ext cx="180" cy="1"/>
                      </a:xfrm>
                      <a:prstGeom prst="line">
                        <a:avLst/>
                      </a:prstGeom>
                      <a:ln w="158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 rot="16200000" flipH="1">
                        <a:off x="2728" y="1912"/>
                        <a:ext cx="194" cy="1"/>
                      </a:xfrm>
                      <a:prstGeom prst="line">
                        <a:avLst/>
                      </a:prstGeom>
                      <a:ln w="158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6816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9" y="911"/>
                      <a:ext cx="697" cy="605"/>
                      <a:chOff x="3659" y="919"/>
                      <a:chExt cx="697" cy="605"/>
                    </a:xfrm>
                  </p:grpSpPr>
                  <p:pic>
                    <p:nvPicPr>
                      <p:cNvPr id="76817" name="Picture 17" descr="Eps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" y="919"/>
                        <a:ext cx="681" cy="111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76818" name="Picture 18" descr="Be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" y="1066"/>
                        <a:ext cx="516" cy="134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76819" name="Picture 19" descr="alineacij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" y="1229"/>
                        <a:ext cx="499" cy="133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76820" name="Picture 20" descr="bli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" y="1402"/>
                        <a:ext cx="499" cy="122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76821" name="Picture 21" descr="planar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555" y="1199"/>
                      <a:ext cx="826" cy="2144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6822" name="Picture 22" descr="Epss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547" y="2320"/>
                      <a:ext cx="136" cy="62"/>
                    </a:xfrm>
                    <a:prstGeom prst="rect">
                      <a:avLst/>
                    </a:prstGeom>
                    <a:noFill/>
                  </p:spPr>
                </p:pic>
              </p:grpSp>
              <p:sp>
                <p:nvSpPr>
                  <p:cNvPr id="76823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4" y="2388"/>
                    <a:ext cx="45" cy="1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824" name="Group 24"/>
                <p:cNvGrpSpPr>
                  <a:grpSpLocks/>
                </p:cNvGrpSpPr>
                <p:nvPr/>
              </p:nvGrpSpPr>
              <p:grpSpPr bwMode="auto">
                <a:xfrm rot="-4670563">
                  <a:off x="2121" y="2179"/>
                  <a:ext cx="147" cy="91"/>
                  <a:chOff x="2798" y="1425"/>
                  <a:chExt cx="147" cy="91"/>
                </a:xfrm>
              </p:grpSpPr>
              <p:sp>
                <p:nvSpPr>
                  <p:cNvPr id="76825" name="Isosceles Tri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798" y="1435"/>
                    <a:ext cx="45" cy="4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76826" name="Picture 26" descr="bveliko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2876" y="1425"/>
                    <a:ext cx="69" cy="91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76827" name="Group 27"/>
                <p:cNvGrpSpPr>
                  <a:grpSpLocks/>
                </p:cNvGrpSpPr>
                <p:nvPr/>
              </p:nvGrpSpPr>
              <p:grpSpPr bwMode="auto">
                <a:xfrm>
                  <a:off x="1705" y="2194"/>
                  <a:ext cx="426" cy="96"/>
                  <a:chOff x="1705" y="2194"/>
                  <a:chExt cx="426" cy="96"/>
                </a:xfrm>
              </p:grpSpPr>
              <p:sp>
                <p:nvSpPr>
                  <p:cNvPr id="76828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58" y="2272"/>
                    <a:ext cx="273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9" name="Isosceles Tri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245"/>
                    <a:ext cx="45" cy="4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en-US"/>
                  </a:p>
                </p:txBody>
              </p:sp>
              <p:pic>
                <p:nvPicPr>
                  <p:cNvPr id="76830" name="Picture 30" descr="bprimveliko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1705" y="2194"/>
                    <a:ext cx="109" cy="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76831" name="Group 31"/>
                <p:cNvGrpSpPr>
                  <a:grpSpLocks/>
                </p:cNvGrpSpPr>
                <p:nvPr/>
              </p:nvGrpSpPr>
              <p:grpSpPr bwMode="auto">
                <a:xfrm>
                  <a:off x="3254" y="2506"/>
                  <a:ext cx="454" cy="108"/>
                  <a:chOff x="3254" y="2506"/>
                  <a:chExt cx="454" cy="108"/>
                </a:xfrm>
              </p:grpSpPr>
              <p:sp>
                <p:nvSpPr>
                  <p:cNvPr id="76832" name="Freeform 32"/>
                  <p:cNvSpPr>
                    <a:spLocks/>
                  </p:cNvSpPr>
                  <p:nvPr/>
                </p:nvSpPr>
                <p:spPr bwMode="auto">
                  <a:xfrm>
                    <a:off x="3328" y="2584"/>
                    <a:ext cx="380" cy="30"/>
                  </a:xfrm>
                  <a:custGeom>
                    <a:avLst/>
                    <a:gdLst/>
                    <a:ahLst/>
                    <a:cxnLst>
                      <a:cxn ang="0">
                        <a:pos x="368" y="30"/>
                      </a:cxn>
                      <a:cxn ang="0">
                        <a:pos x="380" y="28"/>
                      </a:cxn>
                      <a:cxn ang="0">
                        <a:pos x="302" y="16"/>
                      </a:cxn>
                      <a:cxn ang="0">
                        <a:pos x="176" y="8"/>
                      </a:cxn>
                      <a:cxn ang="0">
                        <a:pos x="5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80" h="30">
                        <a:moveTo>
                          <a:pt x="368" y="30"/>
                        </a:moveTo>
                        <a:lnTo>
                          <a:pt x="380" y="28"/>
                        </a:lnTo>
                        <a:cubicBezTo>
                          <a:pt x="369" y="26"/>
                          <a:pt x="336" y="19"/>
                          <a:pt x="302" y="16"/>
                        </a:cubicBezTo>
                        <a:cubicBezTo>
                          <a:pt x="268" y="13"/>
                          <a:pt x="218" y="10"/>
                          <a:pt x="176" y="8"/>
                        </a:cubicBezTo>
                        <a:cubicBezTo>
                          <a:pt x="134" y="6"/>
                          <a:pt x="81" y="3"/>
                          <a:pt x="52" y="2"/>
                        </a:cubicBezTo>
                        <a:cubicBezTo>
                          <a:pt x="23" y="1"/>
                          <a:pt x="11" y="0"/>
                          <a:pt x="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" name="Oval 80"/>
                  <p:cNvSpPr>
                    <a:spLocks noChangeArrowheads="1"/>
                  </p:cNvSpPr>
                  <p:nvPr/>
                </p:nvSpPr>
                <p:spPr bwMode="auto">
                  <a:xfrm rot="-4670563">
                    <a:off x="3318" y="2564"/>
                    <a:ext cx="34" cy="3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pic>
                <p:nvPicPr>
                  <p:cNvPr id="76834" name="Picture 34" descr="aprim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3254" y="2506"/>
                    <a:ext cx="73" cy="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76835" name="Group 35"/>
                <p:cNvGrpSpPr>
                  <a:grpSpLocks/>
                </p:cNvGrpSpPr>
                <p:nvPr/>
              </p:nvGrpSpPr>
              <p:grpSpPr bwMode="auto">
                <a:xfrm>
                  <a:off x="1871" y="2115"/>
                  <a:ext cx="177" cy="106"/>
                  <a:chOff x="1255" y="1574"/>
                  <a:chExt cx="177" cy="106"/>
                </a:xfrm>
              </p:grpSpPr>
              <p:sp>
                <p:nvSpPr>
                  <p:cNvPr id="76836" name="Line 36"/>
                  <p:cNvSpPr>
                    <a:spLocks noChangeShapeType="1"/>
                  </p:cNvSpPr>
                  <p:nvPr/>
                </p:nvSpPr>
                <p:spPr bwMode="auto">
                  <a:xfrm rot="-4670563" flipH="1" flipV="1">
                    <a:off x="1337" y="1498"/>
                    <a:ext cx="14" cy="17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arrow" w="med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" name="Oval 80"/>
                  <p:cNvSpPr>
                    <a:spLocks noChangeArrowheads="1"/>
                  </p:cNvSpPr>
                  <p:nvPr/>
                </p:nvSpPr>
                <p:spPr bwMode="auto">
                  <a:xfrm rot="-4670563">
                    <a:off x="1338" y="1574"/>
                    <a:ext cx="34" cy="3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pic>
                <p:nvPicPr>
                  <p:cNvPr id="76838" name="Picture 38" descr="b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 rot="-4670563">
                    <a:off x="1317" y="1625"/>
                    <a:ext cx="43" cy="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76839" name="Group 39"/>
                <p:cNvGrpSpPr>
                  <a:grpSpLocks/>
                </p:cNvGrpSpPr>
                <p:nvPr/>
              </p:nvGrpSpPr>
              <p:grpSpPr bwMode="auto">
                <a:xfrm>
                  <a:off x="3610" y="2578"/>
                  <a:ext cx="167" cy="110"/>
                  <a:chOff x="4125" y="1896"/>
                  <a:chExt cx="167" cy="110"/>
                </a:xfrm>
              </p:grpSpPr>
              <p:sp>
                <p:nvSpPr>
                  <p:cNvPr id="76840" name="Line 40"/>
                  <p:cNvSpPr>
                    <a:spLocks noChangeShapeType="1"/>
                  </p:cNvSpPr>
                  <p:nvPr/>
                </p:nvSpPr>
                <p:spPr bwMode="auto">
                  <a:xfrm rot="16929437" flipH="1">
                    <a:off x="4189" y="1832"/>
                    <a:ext cx="40" cy="16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arrow" w="med" len="sm"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76841" name="Picture 41" descr="a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 rot="-4670563">
                    <a:off x="4161" y="1959"/>
                    <a:ext cx="44" cy="5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" name="Oval 80"/>
                  <p:cNvSpPr>
                    <a:spLocks noChangeArrowheads="1"/>
                  </p:cNvSpPr>
                  <p:nvPr/>
                </p:nvSpPr>
                <p:spPr bwMode="auto">
                  <a:xfrm rot="-4670563">
                    <a:off x="4206" y="1907"/>
                    <a:ext cx="34" cy="3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grpSp>
              <p:nvGrpSpPr>
                <p:cNvPr id="76843" name="Group 43"/>
                <p:cNvGrpSpPr>
                  <a:grpSpLocks/>
                </p:cNvGrpSpPr>
                <p:nvPr/>
              </p:nvGrpSpPr>
              <p:grpSpPr bwMode="auto">
                <a:xfrm>
                  <a:off x="3849" y="2396"/>
                  <a:ext cx="73" cy="123"/>
                  <a:chOff x="3849" y="2396"/>
                  <a:chExt cx="73" cy="123"/>
                </a:xfrm>
              </p:grpSpPr>
              <p:sp>
                <p:nvSpPr>
                  <p:cNvPr id="5" name="Oval 80"/>
                  <p:cNvSpPr>
                    <a:spLocks noChangeArrowheads="1"/>
                  </p:cNvSpPr>
                  <p:nvPr/>
                </p:nvSpPr>
                <p:spPr bwMode="auto">
                  <a:xfrm rot="-4670563">
                    <a:off x="3858" y="2396"/>
                    <a:ext cx="34" cy="3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pic>
                <p:nvPicPr>
                  <p:cNvPr id="76845" name="Picture 45" descr="bprim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3849" y="2450"/>
                    <a:ext cx="73" cy="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76846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1864" y="2116"/>
                  <a:ext cx="112" cy="12"/>
                </a:xfrm>
                <a:prstGeom prst="line">
                  <a:avLst/>
                </a:prstGeom>
                <a:noFill/>
                <a:ln w="22225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847" name="Freeform 47"/>
              <p:cNvSpPr>
                <a:spLocks/>
              </p:cNvSpPr>
              <p:nvPr/>
            </p:nvSpPr>
            <p:spPr bwMode="auto">
              <a:xfrm>
                <a:off x="3874" y="2411"/>
                <a:ext cx="231" cy="21"/>
              </a:xfrm>
              <a:custGeom>
                <a:avLst/>
                <a:gdLst/>
                <a:ahLst/>
                <a:cxnLst>
                  <a:cxn ang="0">
                    <a:pos x="231" y="21"/>
                  </a:cxn>
                  <a:cxn ang="0">
                    <a:pos x="132" y="9"/>
                  </a:cxn>
                  <a:cxn ang="0">
                    <a:pos x="24" y="1"/>
                  </a:cxn>
                  <a:cxn ang="0">
                    <a:pos x="0" y="1"/>
                  </a:cxn>
                </a:cxnLst>
                <a:rect l="0" t="0" r="r" b="b"/>
                <a:pathLst>
                  <a:path w="231" h="21">
                    <a:moveTo>
                      <a:pt x="231" y="21"/>
                    </a:moveTo>
                    <a:cubicBezTo>
                      <a:pt x="198" y="16"/>
                      <a:pt x="166" y="12"/>
                      <a:pt x="132" y="9"/>
                    </a:cubicBezTo>
                    <a:cubicBezTo>
                      <a:pt x="98" y="6"/>
                      <a:pt x="46" y="2"/>
                      <a:pt x="24" y="1"/>
                    </a:cubicBezTo>
                    <a:cubicBezTo>
                      <a:pt x="2" y="0"/>
                      <a:pt x="1" y="0"/>
                      <a:pt x="0" y="1"/>
                    </a:cubicBezTo>
                  </a:path>
                </a:pathLst>
              </a:custGeom>
              <a:noFill/>
              <a:ln w="19050" cap="flat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48" name="Freeform 48"/>
            <p:cNvSpPr>
              <a:spLocks/>
            </p:cNvSpPr>
            <p:nvPr/>
          </p:nvSpPr>
          <p:spPr bwMode="auto">
            <a:xfrm>
              <a:off x="2699" y="2609"/>
              <a:ext cx="1318" cy="1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1" y="1"/>
                </a:cxn>
                <a:cxn ang="0">
                  <a:pos x="115" y="1"/>
                </a:cxn>
                <a:cxn ang="0">
                  <a:pos x="175" y="1"/>
                </a:cxn>
                <a:cxn ang="0">
                  <a:pos x="214" y="1"/>
                </a:cxn>
                <a:cxn ang="0">
                  <a:pos x="274" y="1"/>
                </a:cxn>
                <a:cxn ang="0">
                  <a:pos x="343" y="1"/>
                </a:cxn>
                <a:cxn ang="0">
                  <a:pos x="385" y="4"/>
                </a:cxn>
                <a:cxn ang="0">
                  <a:pos x="472" y="4"/>
                </a:cxn>
                <a:cxn ang="0">
                  <a:pos x="673" y="10"/>
                </a:cxn>
                <a:cxn ang="0">
                  <a:pos x="802" y="19"/>
                </a:cxn>
                <a:cxn ang="0">
                  <a:pos x="925" y="34"/>
                </a:cxn>
                <a:cxn ang="0">
                  <a:pos x="1111" y="58"/>
                </a:cxn>
                <a:cxn ang="0">
                  <a:pos x="1267" y="103"/>
                </a:cxn>
                <a:cxn ang="0">
                  <a:pos x="1318" y="124"/>
                </a:cxn>
              </a:cxnLst>
              <a:rect l="0" t="0" r="r" b="b"/>
              <a:pathLst>
                <a:path w="1318" h="124">
                  <a:moveTo>
                    <a:pt x="0" y="5"/>
                  </a:moveTo>
                  <a:cubicBezTo>
                    <a:pt x="21" y="3"/>
                    <a:pt x="42" y="2"/>
                    <a:pt x="61" y="1"/>
                  </a:cubicBezTo>
                  <a:cubicBezTo>
                    <a:pt x="80" y="0"/>
                    <a:pt x="96" y="1"/>
                    <a:pt x="115" y="1"/>
                  </a:cubicBezTo>
                  <a:cubicBezTo>
                    <a:pt x="134" y="1"/>
                    <a:pt x="159" y="1"/>
                    <a:pt x="175" y="1"/>
                  </a:cubicBezTo>
                  <a:cubicBezTo>
                    <a:pt x="191" y="1"/>
                    <a:pt x="198" y="1"/>
                    <a:pt x="214" y="1"/>
                  </a:cubicBezTo>
                  <a:cubicBezTo>
                    <a:pt x="230" y="1"/>
                    <a:pt x="253" y="1"/>
                    <a:pt x="274" y="1"/>
                  </a:cubicBezTo>
                  <a:cubicBezTo>
                    <a:pt x="295" y="1"/>
                    <a:pt x="325" y="1"/>
                    <a:pt x="343" y="1"/>
                  </a:cubicBezTo>
                  <a:cubicBezTo>
                    <a:pt x="361" y="1"/>
                    <a:pt x="364" y="4"/>
                    <a:pt x="385" y="4"/>
                  </a:cubicBezTo>
                  <a:cubicBezTo>
                    <a:pt x="406" y="4"/>
                    <a:pt x="424" y="3"/>
                    <a:pt x="472" y="4"/>
                  </a:cubicBezTo>
                  <a:cubicBezTo>
                    <a:pt x="520" y="5"/>
                    <a:pt x="618" y="7"/>
                    <a:pt x="673" y="10"/>
                  </a:cubicBezTo>
                  <a:cubicBezTo>
                    <a:pt x="728" y="13"/>
                    <a:pt x="760" y="15"/>
                    <a:pt x="802" y="19"/>
                  </a:cubicBezTo>
                  <a:cubicBezTo>
                    <a:pt x="844" y="23"/>
                    <a:pt x="874" y="28"/>
                    <a:pt x="925" y="34"/>
                  </a:cubicBezTo>
                  <a:cubicBezTo>
                    <a:pt x="976" y="40"/>
                    <a:pt x="1054" y="47"/>
                    <a:pt x="1111" y="58"/>
                  </a:cubicBezTo>
                  <a:cubicBezTo>
                    <a:pt x="1168" y="69"/>
                    <a:pt x="1233" y="92"/>
                    <a:pt x="1267" y="103"/>
                  </a:cubicBezTo>
                  <a:cubicBezTo>
                    <a:pt x="1301" y="114"/>
                    <a:pt x="1309" y="119"/>
                    <a:pt x="1318" y="124"/>
                  </a:cubicBezTo>
                </a:path>
              </a:pathLst>
            </a:custGeom>
            <a:noFill/>
            <a:ln w="15875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49" name="Group 49"/>
            <p:cNvGrpSpPr>
              <a:grpSpLocks/>
            </p:cNvGrpSpPr>
            <p:nvPr/>
          </p:nvGrpSpPr>
          <p:grpSpPr bwMode="auto">
            <a:xfrm>
              <a:off x="4001" y="2716"/>
              <a:ext cx="106" cy="126"/>
              <a:chOff x="4001" y="2716"/>
              <a:chExt cx="106" cy="126"/>
            </a:xfrm>
          </p:grpSpPr>
          <p:sp>
            <p:nvSpPr>
              <p:cNvPr id="6" name="Oval 80"/>
              <p:cNvSpPr>
                <a:spLocks noChangeArrowheads="1"/>
              </p:cNvSpPr>
              <p:nvPr/>
            </p:nvSpPr>
            <p:spPr bwMode="auto">
              <a:xfrm rot="-4670563">
                <a:off x="4001" y="2716"/>
                <a:ext cx="34" cy="34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pic>
            <p:nvPicPr>
              <p:cNvPr id="76851" name="Picture 51" descr="asecplavo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016" y="2763"/>
                <a:ext cx="91" cy="79"/>
              </a:xfrm>
              <a:prstGeom prst="rect">
                <a:avLst/>
              </a:prstGeom>
              <a:noFill/>
            </p:spPr>
          </p:pic>
        </p:grpSp>
        <p:sp>
          <p:nvSpPr>
            <p:cNvPr id="76852" name="Freeform 52"/>
            <p:cNvSpPr>
              <a:spLocks/>
            </p:cNvSpPr>
            <p:nvPr/>
          </p:nvSpPr>
          <p:spPr bwMode="auto">
            <a:xfrm>
              <a:off x="2865" y="3137"/>
              <a:ext cx="594" cy="166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0" y="10"/>
                </a:cxn>
                <a:cxn ang="0">
                  <a:pos x="120" y="1"/>
                </a:cxn>
                <a:cxn ang="0">
                  <a:pos x="216" y="7"/>
                </a:cxn>
                <a:cxn ang="0">
                  <a:pos x="321" y="22"/>
                </a:cxn>
                <a:cxn ang="0">
                  <a:pos x="399" y="37"/>
                </a:cxn>
                <a:cxn ang="0">
                  <a:pos x="477" y="61"/>
                </a:cxn>
                <a:cxn ang="0">
                  <a:pos x="534" y="100"/>
                </a:cxn>
                <a:cxn ang="0">
                  <a:pos x="594" y="166"/>
                </a:cxn>
              </a:cxnLst>
              <a:rect l="0" t="0" r="r" b="b"/>
              <a:pathLst>
                <a:path w="594" h="166">
                  <a:moveTo>
                    <a:pt x="12" y="24"/>
                  </a:moveTo>
                  <a:lnTo>
                    <a:pt x="0" y="10"/>
                  </a:lnTo>
                  <a:cubicBezTo>
                    <a:pt x="18" y="6"/>
                    <a:pt x="84" y="2"/>
                    <a:pt x="120" y="1"/>
                  </a:cubicBezTo>
                  <a:cubicBezTo>
                    <a:pt x="156" y="0"/>
                    <a:pt x="183" y="4"/>
                    <a:pt x="216" y="7"/>
                  </a:cubicBezTo>
                  <a:cubicBezTo>
                    <a:pt x="249" y="10"/>
                    <a:pt x="291" y="17"/>
                    <a:pt x="321" y="22"/>
                  </a:cubicBezTo>
                  <a:cubicBezTo>
                    <a:pt x="351" y="27"/>
                    <a:pt x="373" y="31"/>
                    <a:pt x="399" y="37"/>
                  </a:cubicBezTo>
                  <a:cubicBezTo>
                    <a:pt x="425" y="43"/>
                    <a:pt x="455" y="51"/>
                    <a:pt x="477" y="61"/>
                  </a:cubicBezTo>
                  <a:cubicBezTo>
                    <a:pt x="499" y="71"/>
                    <a:pt x="514" y="82"/>
                    <a:pt x="534" y="100"/>
                  </a:cubicBezTo>
                  <a:cubicBezTo>
                    <a:pt x="554" y="118"/>
                    <a:pt x="574" y="142"/>
                    <a:pt x="594" y="166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53" name="Group 53"/>
            <p:cNvGrpSpPr>
              <a:grpSpLocks/>
            </p:cNvGrpSpPr>
            <p:nvPr/>
          </p:nvGrpSpPr>
          <p:grpSpPr bwMode="auto">
            <a:xfrm>
              <a:off x="3438" y="3279"/>
              <a:ext cx="86" cy="123"/>
              <a:chOff x="3438" y="3279"/>
              <a:chExt cx="86" cy="123"/>
            </a:xfrm>
          </p:grpSpPr>
          <p:sp>
            <p:nvSpPr>
              <p:cNvPr id="81" name="Oval 80"/>
              <p:cNvSpPr>
                <a:spLocks noChangeArrowheads="1"/>
              </p:cNvSpPr>
              <p:nvPr/>
            </p:nvSpPr>
            <p:spPr bwMode="auto">
              <a:xfrm rot="-4670563">
                <a:off x="3438" y="3279"/>
                <a:ext cx="34" cy="34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pic>
            <p:nvPicPr>
              <p:cNvPr id="76855" name="Picture 55" descr="bsecplavo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449" y="3334"/>
                <a:ext cx="75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920000">
                                      <p:cBhvr>
                                        <p:cTn id="6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 rot="3451421">
            <a:off x="2528094" y="1408906"/>
            <a:ext cx="4459288" cy="4429125"/>
            <a:chOff x="1595" y="878"/>
            <a:chExt cx="2809" cy="2790"/>
          </a:xfrm>
        </p:grpSpPr>
        <p:grpSp>
          <p:nvGrpSpPr>
            <p:cNvPr id="77829" name="Group 5"/>
            <p:cNvGrpSpPr>
              <a:grpSpLocks/>
            </p:cNvGrpSpPr>
            <p:nvPr/>
          </p:nvGrpSpPr>
          <p:grpSpPr bwMode="auto">
            <a:xfrm>
              <a:off x="1595" y="878"/>
              <a:ext cx="2809" cy="2790"/>
              <a:chOff x="1595" y="878"/>
              <a:chExt cx="2809" cy="2790"/>
            </a:xfrm>
          </p:grpSpPr>
          <p:grpSp>
            <p:nvGrpSpPr>
              <p:cNvPr id="77830" name="Group 6"/>
              <p:cNvGrpSpPr>
                <a:grpSpLocks/>
              </p:cNvGrpSpPr>
              <p:nvPr/>
            </p:nvGrpSpPr>
            <p:grpSpPr bwMode="auto">
              <a:xfrm rot="-3477275">
                <a:off x="1605" y="868"/>
                <a:ext cx="2790" cy="2809"/>
                <a:chOff x="1602" y="874"/>
                <a:chExt cx="2790" cy="2809"/>
              </a:xfrm>
            </p:grpSpPr>
            <p:grpSp>
              <p:nvGrpSpPr>
                <p:cNvPr id="77831" name="Group 7"/>
                <p:cNvGrpSpPr>
                  <a:grpSpLocks/>
                </p:cNvGrpSpPr>
                <p:nvPr/>
              </p:nvGrpSpPr>
              <p:grpSpPr bwMode="auto">
                <a:xfrm>
                  <a:off x="1602" y="874"/>
                  <a:ext cx="2790" cy="2809"/>
                  <a:chOff x="1602" y="874"/>
                  <a:chExt cx="2790" cy="2809"/>
                </a:xfrm>
              </p:grpSpPr>
              <p:grpSp>
                <p:nvGrpSpPr>
                  <p:cNvPr id="77832" name="Group 45"/>
                  <p:cNvGrpSpPr>
                    <a:grpSpLocks/>
                  </p:cNvGrpSpPr>
                  <p:nvPr/>
                </p:nvGrpSpPr>
                <p:grpSpPr bwMode="auto">
                  <a:xfrm rot="12760">
                    <a:off x="1602" y="874"/>
                    <a:ext cx="2790" cy="2809"/>
                    <a:chOff x="1440" y="521"/>
                    <a:chExt cx="2790" cy="2809"/>
                  </a:xfrm>
                </p:grpSpPr>
                <p:grpSp>
                  <p:nvGrpSpPr>
                    <p:cNvPr id="7783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521"/>
                      <a:ext cx="2790" cy="2809"/>
                      <a:chOff x="1440" y="521"/>
                      <a:chExt cx="2790" cy="2809"/>
                    </a:xfrm>
                  </p:grpSpPr>
                  <p:grpSp>
                    <p:nvGrpSpPr>
                      <p:cNvPr id="8" name="Group 39"/>
                      <p:cNvGrpSpPr/>
                      <p:nvPr/>
                    </p:nvGrpSpPr>
                    <p:grpSpPr>
                      <a:xfrm>
                        <a:off x="1440" y="521"/>
                        <a:ext cx="2790" cy="2809"/>
                        <a:chOff x="2356482" y="1214896"/>
                        <a:chExt cx="4428440" cy="4429725"/>
                      </a:xfrm>
                      <a:solidFill>
                        <a:schemeClr val="bg1">
                          <a:lumMod val="95000"/>
                          <a:alpha val="37000"/>
                        </a:schemeClr>
                      </a:solidFill>
                    </p:grpSpPr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2356482" y="1214896"/>
                          <a:ext cx="4428440" cy="4429725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9" name="Group 1"/>
                        <p:cNvGrpSpPr/>
                        <p:nvPr/>
                      </p:nvGrpSpPr>
                      <p:grpSpPr>
                        <a:xfrm>
                          <a:off x="2756861" y="1285860"/>
                          <a:ext cx="3599544" cy="3929806"/>
                          <a:chOff x="6500199" y="1730339"/>
                          <a:chExt cx="3599544" cy="3929806"/>
                        </a:xfrm>
                        <a:grpFill/>
                      </p:grpSpPr>
                      <p:grpSp>
                        <p:nvGrpSpPr>
                          <p:cNvPr id="10" name="Group 31"/>
                          <p:cNvGrpSpPr/>
                          <p:nvPr/>
                        </p:nvGrpSpPr>
                        <p:grpSpPr>
                          <a:xfrm>
                            <a:off x="8186750" y="1730339"/>
                            <a:ext cx="228601" cy="341338"/>
                            <a:chOff x="4371974" y="679421"/>
                            <a:chExt cx="228601" cy="341338"/>
                          </a:xfrm>
                          <a:grpFill/>
                        </p:grpSpPr>
                        <p:sp>
                          <p:nvSpPr>
                            <p:cNvPr id="45" name="Isosceles Triangle 44"/>
                            <p:cNvSpPr/>
                            <p:nvPr/>
                          </p:nvSpPr>
                          <p:spPr>
                            <a:xfrm>
                              <a:off x="4371974" y="679421"/>
                              <a:ext cx="228601" cy="214314"/>
                            </a:xfrm>
                            <a:prstGeom prst="triangl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46" name="Straight Connector 5"/>
                            <p:cNvCxnSpPr>
                              <a:stCxn id="45" idx="3"/>
                            </p:cNvCxnSpPr>
                            <p:nvPr/>
                          </p:nvCxnSpPr>
                          <p:spPr>
                            <a:xfrm rot="16200000" flipH="1">
                              <a:off x="4422766" y="957244"/>
                              <a:ext cx="127025" cy="6"/>
                            </a:xfrm>
                            <a:prstGeom prst="lin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43" name="Oval 2"/>
                          <p:cNvSpPr/>
                          <p:nvPr/>
                        </p:nvSpPr>
                        <p:spPr>
                          <a:xfrm>
                            <a:off x="6500199" y="2072252"/>
                            <a:ext cx="3599544" cy="3587893"/>
                          </a:xfrm>
                          <a:prstGeom prst="ellipse">
                            <a:avLst/>
                          </a:prstGeom>
                          <a:grpFill/>
                          <a:ln w="22225"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50" name="Isosceles Triangle 4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24" y="538"/>
                        <a:ext cx="392" cy="360"/>
                      </a:xfrm>
                      <a:prstGeom prst="triangle">
                        <a:avLst>
                          <a:gd name="adj" fmla="val 333"/>
                        </a:avLst>
                      </a:prstGeom>
                      <a:solidFill>
                        <a:srgbClr val="D9D9D9"/>
                      </a:solidFill>
                      <a:ln w="25400" algn="ctr">
                        <a:solidFill>
                          <a:srgbClr val="BFBFB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2737" y="1915"/>
                      <a:ext cx="180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2727" y="1912"/>
                      <a:ext cx="194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83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659" y="911"/>
                    <a:ext cx="697" cy="605"/>
                    <a:chOff x="3659" y="919"/>
                    <a:chExt cx="697" cy="605"/>
                  </a:xfrm>
                </p:grpSpPr>
                <p:pic>
                  <p:nvPicPr>
                    <p:cNvPr id="77839" name="Picture 15" descr="Eps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59" y="919"/>
                      <a:ext cx="681" cy="111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7840" name="Picture 16" descr="Be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40" y="1066"/>
                      <a:ext cx="516" cy="134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7841" name="Picture 17" descr="alineacij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33" y="1229"/>
                      <a:ext cx="499" cy="13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77842" name="Picture 18" descr="bli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49" y="1402"/>
                      <a:ext cx="499" cy="12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77843" name="Picture 19" descr="planara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2555" y="1199"/>
                    <a:ext cx="826" cy="214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7844" name="Picture 20" descr="Epss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547" y="2320"/>
                    <a:ext cx="136" cy="6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778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694" y="2388"/>
                  <a:ext cx="45" cy="1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846" name="Group 22"/>
              <p:cNvGrpSpPr>
                <a:grpSpLocks/>
              </p:cNvGrpSpPr>
              <p:nvPr/>
            </p:nvGrpSpPr>
            <p:grpSpPr bwMode="auto">
              <a:xfrm rot="-4670563">
                <a:off x="2121" y="2179"/>
                <a:ext cx="147" cy="91"/>
                <a:chOff x="2798" y="1425"/>
                <a:chExt cx="147" cy="91"/>
              </a:xfrm>
            </p:grpSpPr>
            <p:sp>
              <p:nvSpPr>
                <p:cNvPr id="77847" name="Isosceles Triangle 47"/>
                <p:cNvSpPr>
                  <a:spLocks noChangeArrowheads="1"/>
                </p:cNvSpPr>
                <p:nvPr/>
              </p:nvSpPr>
              <p:spPr bwMode="auto">
                <a:xfrm>
                  <a:off x="2798" y="1435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7848" name="Picture 24" descr="bveliko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876" y="1425"/>
                  <a:ext cx="69" cy="91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7849" name="Group 25"/>
              <p:cNvGrpSpPr>
                <a:grpSpLocks/>
              </p:cNvGrpSpPr>
              <p:nvPr/>
            </p:nvGrpSpPr>
            <p:grpSpPr bwMode="auto">
              <a:xfrm>
                <a:off x="1705" y="2194"/>
                <a:ext cx="426" cy="96"/>
                <a:chOff x="1705" y="2194"/>
                <a:chExt cx="426" cy="96"/>
              </a:xfrm>
            </p:grpSpPr>
            <p:sp>
              <p:nvSpPr>
                <p:cNvPr id="77850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858" y="2272"/>
                  <a:ext cx="273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1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1824" y="2245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pic>
              <p:nvPicPr>
                <p:cNvPr id="77852" name="Picture 28" descr="bprimveliko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05" y="2194"/>
                  <a:ext cx="109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7853" name="Group 29"/>
              <p:cNvGrpSpPr>
                <a:grpSpLocks/>
              </p:cNvGrpSpPr>
              <p:nvPr/>
            </p:nvGrpSpPr>
            <p:grpSpPr bwMode="auto">
              <a:xfrm>
                <a:off x="3254" y="2506"/>
                <a:ext cx="454" cy="108"/>
                <a:chOff x="3254" y="2506"/>
                <a:chExt cx="454" cy="108"/>
              </a:xfrm>
            </p:grpSpPr>
            <p:sp>
              <p:nvSpPr>
                <p:cNvPr id="77854" name="Freeform 30"/>
                <p:cNvSpPr>
                  <a:spLocks/>
                </p:cNvSpPr>
                <p:nvPr/>
              </p:nvSpPr>
              <p:spPr bwMode="auto">
                <a:xfrm>
                  <a:off x="3328" y="2584"/>
                  <a:ext cx="380" cy="30"/>
                </a:xfrm>
                <a:custGeom>
                  <a:avLst/>
                  <a:gdLst/>
                  <a:ahLst/>
                  <a:cxnLst>
                    <a:cxn ang="0">
                      <a:pos x="368" y="30"/>
                    </a:cxn>
                    <a:cxn ang="0">
                      <a:pos x="380" y="28"/>
                    </a:cxn>
                    <a:cxn ang="0">
                      <a:pos x="302" y="16"/>
                    </a:cxn>
                    <a:cxn ang="0">
                      <a:pos x="176" y="8"/>
                    </a:cxn>
                    <a:cxn ang="0">
                      <a:pos x="52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0" h="30">
                      <a:moveTo>
                        <a:pt x="368" y="30"/>
                      </a:moveTo>
                      <a:lnTo>
                        <a:pt x="380" y="28"/>
                      </a:lnTo>
                      <a:cubicBezTo>
                        <a:pt x="369" y="26"/>
                        <a:pt x="336" y="19"/>
                        <a:pt x="302" y="16"/>
                      </a:cubicBezTo>
                      <a:cubicBezTo>
                        <a:pt x="268" y="13"/>
                        <a:pt x="218" y="10"/>
                        <a:pt x="176" y="8"/>
                      </a:cubicBezTo>
                      <a:cubicBezTo>
                        <a:pt x="134" y="6"/>
                        <a:pt x="81" y="3"/>
                        <a:pt x="52" y="2"/>
                      </a:cubicBezTo>
                      <a:cubicBezTo>
                        <a:pt x="23" y="1"/>
                        <a:pt x="11" y="0"/>
                        <a:pt x="0" y="0"/>
                      </a:cubicBezTo>
                    </a:path>
                  </a:pathLst>
                </a:custGeom>
                <a:noFill/>
                <a:ln w="19050" cap="rnd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3318" y="2564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7856" name="Picture 32" descr="aprim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254" y="2506"/>
                  <a:ext cx="73" cy="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7857" name="Group 33"/>
              <p:cNvGrpSpPr>
                <a:grpSpLocks/>
              </p:cNvGrpSpPr>
              <p:nvPr/>
            </p:nvGrpSpPr>
            <p:grpSpPr bwMode="auto">
              <a:xfrm>
                <a:off x="1871" y="2115"/>
                <a:ext cx="177" cy="106"/>
                <a:chOff x="1255" y="1574"/>
                <a:chExt cx="177" cy="106"/>
              </a:xfrm>
            </p:grpSpPr>
            <p:sp>
              <p:nvSpPr>
                <p:cNvPr id="77858" name="Line 34"/>
                <p:cNvSpPr>
                  <a:spLocks noChangeShapeType="1"/>
                </p:cNvSpPr>
                <p:nvPr/>
              </p:nvSpPr>
              <p:spPr bwMode="auto">
                <a:xfrm rot="-4670563" flipH="1" flipV="1">
                  <a:off x="1337" y="1498"/>
                  <a:ext cx="14" cy="17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arrow" w="med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1338" y="1574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7860" name="Picture 36" descr="b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4670563">
                  <a:off x="1317" y="1625"/>
                  <a:ext cx="43" cy="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7861" name="Group 37"/>
              <p:cNvGrpSpPr>
                <a:grpSpLocks/>
              </p:cNvGrpSpPr>
              <p:nvPr/>
            </p:nvGrpSpPr>
            <p:grpSpPr bwMode="auto">
              <a:xfrm>
                <a:off x="3610" y="2578"/>
                <a:ext cx="167" cy="110"/>
                <a:chOff x="4125" y="1896"/>
                <a:chExt cx="167" cy="110"/>
              </a:xfrm>
            </p:grpSpPr>
            <p:sp>
              <p:nvSpPr>
                <p:cNvPr id="77862" name="Line 38"/>
                <p:cNvSpPr>
                  <a:spLocks noChangeShapeType="1"/>
                </p:cNvSpPr>
                <p:nvPr/>
              </p:nvSpPr>
              <p:spPr bwMode="auto">
                <a:xfrm rot="16929437" flipH="1">
                  <a:off x="4189" y="1832"/>
                  <a:ext cx="40" cy="16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arrow" w="med" len="sm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7863" name="Picture 39" descr="a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rot="-4670563">
                  <a:off x="4161" y="1959"/>
                  <a:ext cx="44" cy="50"/>
                </a:xfrm>
                <a:prstGeom prst="rect">
                  <a:avLst/>
                </a:prstGeom>
                <a:noFill/>
              </p:spPr>
            </p:pic>
            <p:sp>
              <p:nvSpPr>
                <p:cNvPr id="4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4206" y="1907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77865" name="Group 41"/>
              <p:cNvGrpSpPr>
                <a:grpSpLocks/>
              </p:cNvGrpSpPr>
              <p:nvPr/>
            </p:nvGrpSpPr>
            <p:grpSpPr bwMode="auto">
              <a:xfrm>
                <a:off x="3849" y="2396"/>
                <a:ext cx="73" cy="123"/>
                <a:chOff x="3849" y="2396"/>
                <a:chExt cx="73" cy="123"/>
              </a:xfrm>
            </p:grpSpPr>
            <p:sp>
              <p:nvSpPr>
                <p:cNvPr id="5" name="Oval 80"/>
                <p:cNvSpPr>
                  <a:spLocks noChangeArrowheads="1"/>
                </p:cNvSpPr>
                <p:nvPr/>
              </p:nvSpPr>
              <p:spPr bwMode="auto">
                <a:xfrm rot="-4670563">
                  <a:off x="3858" y="2396"/>
                  <a:ext cx="34" cy="34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77867" name="Picture 43" descr="bprim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849" y="2450"/>
                  <a:ext cx="73" cy="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7868" name="Line 44"/>
              <p:cNvSpPr>
                <a:spLocks noChangeShapeType="1"/>
              </p:cNvSpPr>
              <p:nvPr/>
            </p:nvSpPr>
            <p:spPr bwMode="auto">
              <a:xfrm flipH="1" flipV="1">
                <a:off x="1864" y="2116"/>
                <a:ext cx="112" cy="12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69" name="Freeform 45"/>
            <p:cNvSpPr>
              <a:spLocks/>
            </p:cNvSpPr>
            <p:nvPr/>
          </p:nvSpPr>
          <p:spPr bwMode="auto">
            <a:xfrm>
              <a:off x="3874" y="2411"/>
              <a:ext cx="231" cy="21"/>
            </a:xfrm>
            <a:custGeom>
              <a:avLst/>
              <a:gdLst/>
              <a:ahLst/>
              <a:cxnLst>
                <a:cxn ang="0">
                  <a:pos x="231" y="21"/>
                </a:cxn>
                <a:cxn ang="0">
                  <a:pos x="132" y="9"/>
                </a:cxn>
                <a:cxn ang="0">
                  <a:pos x="24" y="1"/>
                </a:cxn>
                <a:cxn ang="0">
                  <a:pos x="0" y="1"/>
                </a:cxn>
              </a:cxnLst>
              <a:rect l="0" t="0" r="r" b="b"/>
              <a:pathLst>
                <a:path w="231" h="21">
                  <a:moveTo>
                    <a:pt x="231" y="21"/>
                  </a:moveTo>
                  <a:cubicBezTo>
                    <a:pt x="198" y="16"/>
                    <a:pt x="166" y="12"/>
                    <a:pt x="132" y="9"/>
                  </a:cubicBezTo>
                  <a:cubicBezTo>
                    <a:pt x="98" y="6"/>
                    <a:pt x="46" y="2"/>
                    <a:pt x="24" y="1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70" name="Freeform 46"/>
          <p:cNvSpPr>
            <a:spLocks/>
          </p:cNvSpPr>
          <p:nvPr/>
        </p:nvSpPr>
        <p:spPr bwMode="auto">
          <a:xfrm rot="-1948579">
            <a:off x="4532313" y="3744913"/>
            <a:ext cx="2092325" cy="1968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1" y="1"/>
              </a:cxn>
              <a:cxn ang="0">
                <a:pos x="115" y="1"/>
              </a:cxn>
              <a:cxn ang="0">
                <a:pos x="175" y="1"/>
              </a:cxn>
              <a:cxn ang="0">
                <a:pos x="214" y="1"/>
              </a:cxn>
              <a:cxn ang="0">
                <a:pos x="274" y="1"/>
              </a:cxn>
              <a:cxn ang="0">
                <a:pos x="343" y="1"/>
              </a:cxn>
              <a:cxn ang="0">
                <a:pos x="385" y="4"/>
              </a:cxn>
              <a:cxn ang="0">
                <a:pos x="472" y="4"/>
              </a:cxn>
              <a:cxn ang="0">
                <a:pos x="673" y="10"/>
              </a:cxn>
              <a:cxn ang="0">
                <a:pos x="802" y="19"/>
              </a:cxn>
              <a:cxn ang="0">
                <a:pos x="925" y="34"/>
              </a:cxn>
              <a:cxn ang="0">
                <a:pos x="1111" y="58"/>
              </a:cxn>
              <a:cxn ang="0">
                <a:pos x="1267" y="103"/>
              </a:cxn>
              <a:cxn ang="0">
                <a:pos x="1318" y="124"/>
              </a:cxn>
            </a:cxnLst>
            <a:rect l="0" t="0" r="r" b="b"/>
            <a:pathLst>
              <a:path w="1318" h="124">
                <a:moveTo>
                  <a:pt x="0" y="5"/>
                </a:moveTo>
                <a:cubicBezTo>
                  <a:pt x="21" y="3"/>
                  <a:pt x="42" y="2"/>
                  <a:pt x="61" y="1"/>
                </a:cubicBezTo>
                <a:cubicBezTo>
                  <a:pt x="80" y="0"/>
                  <a:pt x="96" y="1"/>
                  <a:pt x="115" y="1"/>
                </a:cubicBezTo>
                <a:cubicBezTo>
                  <a:pt x="134" y="1"/>
                  <a:pt x="159" y="1"/>
                  <a:pt x="175" y="1"/>
                </a:cubicBezTo>
                <a:cubicBezTo>
                  <a:pt x="191" y="1"/>
                  <a:pt x="198" y="1"/>
                  <a:pt x="214" y="1"/>
                </a:cubicBezTo>
                <a:cubicBezTo>
                  <a:pt x="230" y="1"/>
                  <a:pt x="253" y="1"/>
                  <a:pt x="274" y="1"/>
                </a:cubicBezTo>
                <a:cubicBezTo>
                  <a:pt x="295" y="1"/>
                  <a:pt x="325" y="1"/>
                  <a:pt x="343" y="1"/>
                </a:cubicBezTo>
                <a:cubicBezTo>
                  <a:pt x="361" y="1"/>
                  <a:pt x="364" y="4"/>
                  <a:pt x="385" y="4"/>
                </a:cubicBezTo>
                <a:cubicBezTo>
                  <a:pt x="406" y="4"/>
                  <a:pt x="424" y="3"/>
                  <a:pt x="472" y="4"/>
                </a:cubicBezTo>
                <a:cubicBezTo>
                  <a:pt x="520" y="5"/>
                  <a:pt x="618" y="7"/>
                  <a:pt x="673" y="10"/>
                </a:cubicBezTo>
                <a:cubicBezTo>
                  <a:pt x="728" y="13"/>
                  <a:pt x="760" y="15"/>
                  <a:pt x="802" y="19"/>
                </a:cubicBezTo>
                <a:cubicBezTo>
                  <a:pt x="844" y="23"/>
                  <a:pt x="874" y="28"/>
                  <a:pt x="925" y="34"/>
                </a:cubicBezTo>
                <a:cubicBezTo>
                  <a:pt x="976" y="40"/>
                  <a:pt x="1054" y="47"/>
                  <a:pt x="1111" y="58"/>
                </a:cubicBezTo>
                <a:cubicBezTo>
                  <a:pt x="1168" y="69"/>
                  <a:pt x="1233" y="92"/>
                  <a:pt x="1267" y="103"/>
                </a:cubicBezTo>
                <a:cubicBezTo>
                  <a:pt x="1301" y="114"/>
                  <a:pt x="1309" y="119"/>
                  <a:pt x="1318" y="124"/>
                </a:cubicBezTo>
              </a:path>
            </a:pathLst>
          </a:custGeom>
          <a:noFill/>
          <a:ln w="15875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7871" name="Group 47"/>
          <p:cNvGrpSpPr>
            <a:grpSpLocks/>
          </p:cNvGrpSpPr>
          <p:nvPr/>
        </p:nvGrpSpPr>
        <p:grpSpPr bwMode="auto">
          <a:xfrm rot="-1948579">
            <a:off x="6518275" y="3294063"/>
            <a:ext cx="168275" cy="200025"/>
            <a:chOff x="4001" y="2716"/>
            <a:chExt cx="106" cy="126"/>
          </a:xfrm>
        </p:grpSpPr>
        <p:sp>
          <p:nvSpPr>
            <p:cNvPr id="6" name="Oval 80"/>
            <p:cNvSpPr>
              <a:spLocks noChangeArrowheads="1"/>
            </p:cNvSpPr>
            <p:nvPr/>
          </p:nvSpPr>
          <p:spPr bwMode="auto">
            <a:xfrm rot="-4670563">
              <a:off x="4001" y="2716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7873" name="Picture 49" descr="asecplav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16" y="2763"/>
              <a:ext cx="91" cy="79"/>
            </a:xfrm>
            <a:prstGeom prst="rect">
              <a:avLst/>
            </a:prstGeom>
            <a:noFill/>
          </p:spPr>
        </p:pic>
      </p:grpSp>
      <p:sp>
        <p:nvSpPr>
          <p:cNvPr id="77874" name="Freeform 50"/>
          <p:cNvSpPr>
            <a:spLocks/>
          </p:cNvSpPr>
          <p:nvPr/>
        </p:nvSpPr>
        <p:spPr bwMode="auto">
          <a:xfrm rot="-1948579">
            <a:off x="5313363" y="4613275"/>
            <a:ext cx="942975" cy="263525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0" y="10"/>
              </a:cxn>
              <a:cxn ang="0">
                <a:pos x="120" y="1"/>
              </a:cxn>
              <a:cxn ang="0">
                <a:pos x="216" y="7"/>
              </a:cxn>
              <a:cxn ang="0">
                <a:pos x="321" y="22"/>
              </a:cxn>
              <a:cxn ang="0">
                <a:pos x="399" y="37"/>
              </a:cxn>
              <a:cxn ang="0">
                <a:pos x="477" y="61"/>
              </a:cxn>
              <a:cxn ang="0">
                <a:pos x="534" y="100"/>
              </a:cxn>
              <a:cxn ang="0">
                <a:pos x="594" y="166"/>
              </a:cxn>
            </a:cxnLst>
            <a:rect l="0" t="0" r="r" b="b"/>
            <a:pathLst>
              <a:path w="594" h="166">
                <a:moveTo>
                  <a:pt x="12" y="24"/>
                </a:moveTo>
                <a:lnTo>
                  <a:pt x="0" y="10"/>
                </a:lnTo>
                <a:cubicBezTo>
                  <a:pt x="18" y="6"/>
                  <a:pt x="84" y="2"/>
                  <a:pt x="120" y="1"/>
                </a:cubicBezTo>
                <a:cubicBezTo>
                  <a:pt x="156" y="0"/>
                  <a:pt x="183" y="4"/>
                  <a:pt x="216" y="7"/>
                </a:cubicBezTo>
                <a:cubicBezTo>
                  <a:pt x="249" y="10"/>
                  <a:pt x="291" y="17"/>
                  <a:pt x="321" y="22"/>
                </a:cubicBezTo>
                <a:cubicBezTo>
                  <a:pt x="351" y="27"/>
                  <a:pt x="373" y="31"/>
                  <a:pt x="399" y="37"/>
                </a:cubicBezTo>
                <a:cubicBezTo>
                  <a:pt x="425" y="43"/>
                  <a:pt x="455" y="51"/>
                  <a:pt x="477" y="61"/>
                </a:cubicBezTo>
                <a:cubicBezTo>
                  <a:pt x="499" y="71"/>
                  <a:pt x="514" y="82"/>
                  <a:pt x="534" y="100"/>
                </a:cubicBezTo>
                <a:cubicBezTo>
                  <a:pt x="554" y="118"/>
                  <a:pt x="574" y="142"/>
                  <a:pt x="594" y="166"/>
                </a:cubicBezTo>
              </a:path>
            </a:pathLst>
          </a:custGeom>
          <a:noFill/>
          <a:ln w="19050" cap="flat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 rot="-6619142">
            <a:off x="6213475" y="4568825"/>
            <a:ext cx="53975" cy="53975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7876" name="Line 52"/>
          <p:cNvSpPr>
            <a:spLocks noChangeShapeType="1"/>
          </p:cNvSpPr>
          <p:nvPr/>
        </p:nvSpPr>
        <p:spPr bwMode="auto">
          <a:xfrm flipH="1">
            <a:off x="2946400" y="3359150"/>
            <a:ext cx="3575050" cy="488950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7877" name="Picture 53" descr="bsec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62688" y="4652963"/>
            <a:ext cx="142875" cy="130175"/>
          </a:xfrm>
          <a:prstGeom prst="rect">
            <a:avLst/>
          </a:prstGeom>
          <a:noFill/>
        </p:spPr>
      </p:pic>
      <p:grpSp>
        <p:nvGrpSpPr>
          <p:cNvPr id="77878" name="Group 54"/>
          <p:cNvGrpSpPr>
            <a:grpSpLocks/>
          </p:cNvGrpSpPr>
          <p:nvPr/>
        </p:nvGrpSpPr>
        <p:grpSpPr bwMode="auto">
          <a:xfrm>
            <a:off x="2720975" y="3730625"/>
            <a:ext cx="250825" cy="155575"/>
            <a:chOff x="1714" y="2350"/>
            <a:chExt cx="158" cy="98"/>
          </a:xfrm>
        </p:grpSpPr>
        <p:sp>
          <p:nvSpPr>
            <p:cNvPr id="7" name="Oval 80"/>
            <p:cNvSpPr>
              <a:spLocks noChangeArrowheads="1"/>
            </p:cNvSpPr>
            <p:nvPr/>
          </p:nvSpPr>
          <p:spPr bwMode="auto">
            <a:xfrm rot="-6619142">
              <a:off x="1838" y="2414"/>
              <a:ext cx="34" cy="3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77880" name="Picture 56" descr="asec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714" y="2350"/>
              <a:ext cx="111" cy="98"/>
            </a:xfrm>
            <a:prstGeom prst="rect">
              <a:avLst/>
            </a:prstGeom>
            <a:noFill/>
          </p:spPr>
        </p:pic>
      </p:grpSp>
      <p:grpSp>
        <p:nvGrpSpPr>
          <p:cNvPr id="77881" name="Group 57"/>
          <p:cNvGrpSpPr>
            <a:grpSpLocks/>
          </p:cNvGrpSpPr>
          <p:nvPr/>
        </p:nvGrpSpPr>
        <p:grpSpPr bwMode="auto">
          <a:xfrm>
            <a:off x="7235825" y="4652963"/>
            <a:ext cx="1657350" cy="766762"/>
            <a:chOff x="4558" y="2464"/>
            <a:chExt cx="1044" cy="483"/>
          </a:xfrm>
        </p:grpSpPr>
        <p:sp>
          <p:nvSpPr>
            <p:cNvPr id="77882" name="Text Box 58"/>
            <p:cNvSpPr txBox="1">
              <a:spLocks noChangeArrowheads="1"/>
            </p:cNvSpPr>
            <p:nvPr/>
          </p:nvSpPr>
          <p:spPr bwMode="auto">
            <a:xfrm>
              <a:off x="4558" y="2659"/>
              <a:ext cx="10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reekC" pitchFamily="2" charset="0"/>
                  <a:cs typeface="GreekC" pitchFamily="2" charset="0"/>
                </a:rPr>
                <a:t>ν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b” =123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°</a:t>
              </a:r>
            </a:p>
          </p:txBody>
        </p:sp>
        <p:sp>
          <p:nvSpPr>
            <p:cNvPr id="77883" name="Text Box 59"/>
            <p:cNvSpPr txBox="1">
              <a:spLocks noChangeArrowheads="1"/>
            </p:cNvSpPr>
            <p:nvPr/>
          </p:nvSpPr>
          <p:spPr bwMode="auto">
            <a:xfrm>
              <a:off x="4558" y="2464"/>
              <a:ext cx="10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reekC" pitchFamily="2" charset="0"/>
                  <a:cs typeface="GreekC" pitchFamily="2" charset="0"/>
                </a:rPr>
                <a:t>ν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a” = 262</a:t>
              </a: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°</a:t>
              </a:r>
            </a:p>
          </p:txBody>
        </p:sp>
      </p:grpSp>
      <p:sp>
        <p:nvSpPr>
          <p:cNvPr id="77885" name="Rectangle 61"/>
          <p:cNvSpPr>
            <a:spLocks noChangeArrowheads="1"/>
          </p:cNvSpPr>
          <p:nvPr/>
        </p:nvSpPr>
        <p:spPr bwMode="auto">
          <a:xfrm>
            <a:off x="6372225" y="6237288"/>
            <a:ext cx="249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*napomena - </a:t>
            </a:r>
            <a:r>
              <a:rPr lang="en-US" sz="1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sloj je prevrnut!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6" grpId="0" animBg="1"/>
      <p:bldP spid="7787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51720" y="548680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u="sng" dirty="0" smtClean="0"/>
              <a:t>Rotacija planara (ili lineara) oko </a:t>
            </a:r>
            <a:r>
              <a:rPr lang="pl-PL" b="1" i="1" u="sng" dirty="0">
                <a:solidFill>
                  <a:srgbClr val="FF3300"/>
                </a:solidFill>
              </a:rPr>
              <a:t>kose</a:t>
            </a:r>
            <a:r>
              <a:rPr lang="pl-PL" b="1" i="1" u="sng" dirty="0"/>
              <a:t> ose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331913" y="2245489"/>
            <a:ext cx="66246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pl-PL" dirty="0"/>
              <a:t>u slučajevima kada želimo da pojedine </a:t>
            </a:r>
            <a:r>
              <a:rPr lang="pl-PL" dirty="0" smtClean="0"/>
              <a:t>planarne (ili linearne) strukturne </a:t>
            </a:r>
            <a:r>
              <a:rPr lang="pl-PL" dirty="0"/>
              <a:t>elemente zarotiramo u prostoru za određeni ugao u određenom </a:t>
            </a:r>
            <a:r>
              <a:rPr lang="pl-PL" dirty="0" smtClean="0"/>
              <a:t>smeru oko nagnute ose rotacije, postupak se svodi na tri sukcesivna koraka.</a:t>
            </a:r>
            <a:endParaRPr lang="pl-PL" dirty="0"/>
          </a:p>
          <a:p>
            <a:endParaRPr lang="pl-PL" dirty="0"/>
          </a:p>
          <a:p>
            <a:r>
              <a:rPr lang="pl-PL" dirty="0" smtClean="0"/>
              <a:t>Postupak rotacije planara (ili lineara)u tri </a:t>
            </a:r>
            <a:r>
              <a:rPr lang="pl-PL" dirty="0"/>
              <a:t>sukcesivna koraka:</a:t>
            </a:r>
          </a:p>
          <a:p>
            <a:r>
              <a:rPr lang="pl-PL" dirty="0"/>
              <a:t>		1) dovodimo osu u horizontalan položaj</a:t>
            </a:r>
          </a:p>
          <a:p>
            <a:r>
              <a:rPr lang="pl-PL" dirty="0"/>
              <a:t>		2) rotiramo polove za željeni stepen rotacije</a:t>
            </a:r>
          </a:p>
          <a:p>
            <a:r>
              <a:rPr lang="pl-PL" dirty="0"/>
              <a:t>		3) vraćamo osu u prvobitan položaj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971600" y="523875"/>
            <a:ext cx="7848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u="sng" dirty="0"/>
              <a:t>Rotacija 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planara</a:t>
            </a:r>
            <a:r>
              <a:rPr lang="en-US" b="1" i="1" u="sng" dirty="0" smtClean="0"/>
              <a:t> </a:t>
            </a:r>
            <a:r>
              <a:rPr lang="pl-PL" b="1" i="1" u="sng" dirty="0" smtClean="0"/>
              <a:t>oko </a:t>
            </a:r>
            <a:r>
              <a:rPr lang="pl-PL" b="1" i="1" u="sng" dirty="0">
                <a:solidFill>
                  <a:srgbClr val="FF3300"/>
                </a:solidFill>
              </a:rPr>
              <a:t>kose</a:t>
            </a:r>
            <a:r>
              <a:rPr lang="pl-PL" b="1" i="1" u="sng" dirty="0"/>
              <a:t> </a:t>
            </a:r>
            <a:r>
              <a:rPr lang="pl-PL" b="1" i="1" u="sng" dirty="0" smtClean="0"/>
              <a:t>ose</a:t>
            </a:r>
            <a:r>
              <a:rPr lang="en-US" b="1" i="1" u="sng" dirty="0" smtClean="0"/>
              <a:t> </a:t>
            </a:r>
            <a:r>
              <a:rPr lang="sr-Latn-RS" b="1" i="1" u="sng" dirty="0" smtClean="0"/>
              <a:t>za </a:t>
            </a:r>
            <a:r>
              <a:rPr lang="sr-Latn-RS" b="1" i="1" u="sng" dirty="0" smtClean="0">
                <a:solidFill>
                  <a:srgbClr val="FF0000"/>
                </a:solidFill>
              </a:rPr>
              <a:t>50</a:t>
            </a:r>
            <a:r>
              <a:rPr lang="sr-Latn-RS" b="1" i="1" u="sng" baseline="30000" dirty="0" smtClean="0">
                <a:solidFill>
                  <a:srgbClr val="FF0000"/>
                </a:solidFill>
              </a:rPr>
              <a:t>o</a:t>
            </a:r>
            <a:r>
              <a:rPr lang="sr-Latn-RS" b="1" i="1" u="sng" dirty="0" smtClean="0"/>
              <a:t> u </a:t>
            </a:r>
            <a:r>
              <a:rPr lang="sr-Latn-RS" b="1" i="1" u="sng" dirty="0" smtClean="0">
                <a:solidFill>
                  <a:srgbClr val="FF0000"/>
                </a:solidFill>
              </a:rPr>
              <a:t>SMERU  KRETANJA KAZALJKE NA SATU</a:t>
            </a:r>
            <a:endParaRPr lang="pl-PL" b="1" i="1" u="sng" dirty="0">
              <a:solidFill>
                <a:srgbClr val="FF0000"/>
              </a:solidFill>
            </a:endParaRPr>
          </a:p>
        </p:txBody>
      </p:sp>
      <p:pic>
        <p:nvPicPr>
          <p:cNvPr id="47" name="Picture 46" descr="M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724" y="1592580"/>
            <a:ext cx="3654552" cy="3672840"/>
          </a:xfrm>
          <a:prstGeom prst="rect">
            <a:avLst/>
          </a:prstGeom>
        </p:spPr>
      </p:pic>
      <p:pic>
        <p:nvPicPr>
          <p:cNvPr id="51" name="Picture 50" descr="Oleat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00" y="1257300"/>
            <a:ext cx="4343400" cy="4343400"/>
          </a:xfrm>
          <a:prstGeom prst="rect">
            <a:avLst/>
          </a:prstGeom>
        </p:spPr>
      </p:pic>
      <p:pic>
        <p:nvPicPr>
          <p:cNvPr id="56" name="Picture 55" descr="P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2492" y="1269492"/>
            <a:ext cx="4319016" cy="4319016"/>
          </a:xfrm>
          <a:prstGeom prst="rect">
            <a:avLst/>
          </a:prstGeom>
        </p:spPr>
      </p:pic>
      <p:pic>
        <p:nvPicPr>
          <p:cNvPr id="60" name="Picture 59" descr="Pp1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2492" y="1269492"/>
            <a:ext cx="4319016" cy="431901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020272" y="1268760"/>
            <a:ext cx="2024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planara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72/75</a:t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355/30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020272" y="2204864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kose</a:t>
            </a:r>
            <a:r>
              <a:rPr lang="en-US" sz="1400" dirty="0" smtClean="0"/>
              <a:t> </a:t>
            </a:r>
            <a:r>
              <a:rPr lang="en-US" sz="1400" dirty="0" err="1" smtClean="0"/>
              <a:t>ose</a:t>
            </a:r>
            <a:r>
              <a:rPr lang="en-US" sz="1400" dirty="0" smtClean="0"/>
              <a:t> </a:t>
            </a:r>
            <a:r>
              <a:rPr lang="en-US" sz="1400" dirty="0" err="1" smtClean="0"/>
              <a:t>rotacije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FF0000"/>
                </a:solidFill>
              </a:rPr>
              <a:t>EP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B</a:t>
            </a:r>
            <a:r>
              <a:rPr lang="en-US" sz="1400" dirty="0" smtClean="0">
                <a:solidFill>
                  <a:srgbClr val="FF0000"/>
                </a:solidFill>
              </a:rPr>
              <a:t> 200/25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1" y="3140968"/>
            <a:ext cx="187220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Polovi planare </a:t>
            </a:r>
            <a:r>
              <a:rPr lang="sr-Latn-RS" sz="1400" dirty="0" smtClean="0"/>
              <a:t>p</a:t>
            </a:r>
            <a:r>
              <a:rPr lang="sr-Latn-RS" sz="1400" baseline="-25000" dirty="0" smtClean="0"/>
              <a:t>1</a:t>
            </a:r>
            <a:r>
              <a:rPr lang="sr-Latn-RS" sz="1400" dirty="0" smtClean="0"/>
              <a:t> i p</a:t>
            </a:r>
            <a:r>
              <a:rPr lang="sr-Latn-RS" sz="1400" baseline="-25000" dirty="0" smtClean="0"/>
              <a:t>2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sr-Latn-RS" sz="1400" dirty="0" smtClean="0"/>
              <a:t>“prividno” rotiraju </a:t>
            </a:r>
            <a:r>
              <a:rPr lang="sr-Latn-RS" sz="1400" dirty="0" smtClean="0"/>
              <a:t>za </a:t>
            </a:r>
            <a:r>
              <a:rPr lang="en-US" sz="1400" dirty="0" smtClean="0">
                <a:solidFill>
                  <a:srgbClr val="FF0000"/>
                </a:solidFill>
              </a:rPr>
              <a:t>5</a:t>
            </a:r>
            <a:r>
              <a:rPr lang="sr-Latn-RS" sz="1400" dirty="0" smtClean="0">
                <a:solidFill>
                  <a:srgbClr val="FF0000"/>
                </a:solidFill>
              </a:rPr>
              <a:t>0</a:t>
            </a:r>
            <a:r>
              <a:rPr lang="sr-Latn-RS" sz="1400" baseline="30000" dirty="0" smtClean="0">
                <a:solidFill>
                  <a:srgbClr val="FF0000"/>
                </a:solidFill>
              </a:rPr>
              <a:t>o</a:t>
            </a:r>
            <a:r>
              <a:rPr lang="sr-Latn-RS" sz="1400" dirty="0" smtClean="0">
                <a:solidFill>
                  <a:srgbClr val="FF0000"/>
                </a:solidFill>
              </a:rPr>
              <a:t> </a:t>
            </a:r>
            <a:r>
              <a:rPr lang="sr-Latn-RS" sz="1400" dirty="0" smtClean="0">
                <a:solidFill>
                  <a:srgbClr val="FF0000"/>
                </a:solidFill>
              </a:rPr>
              <a:t>u </a:t>
            </a:r>
            <a:r>
              <a:rPr lang="sr-Latn-RS" sz="1400" dirty="0" smtClean="0">
                <a:solidFill>
                  <a:srgbClr val="FF0000"/>
                </a:solidFill>
              </a:rPr>
              <a:t>smeru </a:t>
            </a:r>
            <a:r>
              <a:rPr lang="sr-Latn-RS" sz="1400" dirty="0" smtClean="0">
                <a:solidFill>
                  <a:srgbClr val="FF0000"/>
                </a:solidFill>
              </a:rPr>
              <a:t/>
            </a:r>
            <a:br>
              <a:rPr lang="sr-Latn-RS" sz="1400" dirty="0" smtClean="0">
                <a:solidFill>
                  <a:srgbClr val="FF0000"/>
                </a:solidFill>
              </a:rPr>
            </a:br>
            <a:r>
              <a:rPr lang="sr-Latn-RS" sz="1400" dirty="0" smtClean="0">
                <a:solidFill>
                  <a:srgbClr val="FF0000"/>
                </a:solidFill>
              </a:rPr>
              <a:t>suprotnom od kretanja kazaljke </a:t>
            </a:r>
            <a:br>
              <a:rPr lang="sr-Latn-RS" sz="1400" dirty="0" smtClean="0">
                <a:solidFill>
                  <a:srgbClr val="FF0000"/>
                </a:solidFill>
              </a:rPr>
            </a:br>
            <a:r>
              <a:rPr lang="sr-Latn-RS" sz="1400" dirty="0" smtClean="0">
                <a:solidFill>
                  <a:srgbClr val="FF0000"/>
                </a:solidFill>
              </a:rPr>
              <a:t>na </a:t>
            </a:r>
            <a:r>
              <a:rPr lang="sr-Latn-RS" sz="1400" dirty="0" smtClean="0">
                <a:solidFill>
                  <a:srgbClr val="FF0000"/>
                </a:solidFill>
              </a:rPr>
              <a:t>satu</a:t>
            </a:r>
            <a:r>
              <a:rPr lang="sr-Latn-RS" sz="1400" baseline="30000" dirty="0" smtClean="0">
                <a:solidFill>
                  <a:srgbClr val="FF0000"/>
                </a:solidFill>
              </a:rPr>
              <a:t/>
            </a:r>
            <a:br>
              <a:rPr lang="sr-Latn-RS" sz="1400" baseline="30000" dirty="0" smtClean="0">
                <a:solidFill>
                  <a:srgbClr val="FF0000"/>
                </a:solidFill>
              </a:rPr>
            </a:br>
            <a:endParaRPr lang="en-US" sz="14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5" name="Picture 5" descr="scan0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" r="1456" b="4472"/>
          <a:stretch>
            <a:fillRect/>
          </a:stretch>
        </p:blipFill>
        <p:spPr bwMode="auto">
          <a:xfrm>
            <a:off x="539750" y="1412875"/>
            <a:ext cx="47275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43213" y="523875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Rotacija položajne polulopte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508625" y="1239838"/>
            <a:ext cx="34559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107950" algn="l"/>
              </a:tabLst>
            </a:pPr>
            <a:r>
              <a:rPr lang="sr-Latn-CS" sz="1600"/>
              <a:t> proces rotacije strukturnih elemenata podrazumeva rotaciju položajne polulopte u prostoru oko horizontalne ose, dok polovi prividno rotiraju što praktično znači da se njihov prostorni položaj nemenja,</a:t>
            </a:r>
          </a:p>
          <a:p>
            <a:pPr>
              <a:tabLst>
                <a:tab pos="107950" algn="l"/>
              </a:tabLst>
            </a:pPr>
            <a:endParaRPr lang="en-US" sz="1600"/>
          </a:p>
          <a:p>
            <a:pPr>
              <a:buFontTx/>
              <a:buChar char="•"/>
              <a:tabLst>
                <a:tab pos="107950" algn="l"/>
              </a:tabLst>
            </a:pPr>
            <a:r>
              <a:rPr lang="sr-Latn-CS" sz="1600"/>
              <a:t> rotacija prajekcione hemisfere u jednam smeru za određeni ugao izaziva na dijagramu pomeranje polova linara ili polova ravni za isti ugao ali u suprotnom smeru,</a:t>
            </a:r>
            <a:endParaRPr lang="en-US" sz="1600"/>
          </a:p>
          <a:p>
            <a:pPr>
              <a:buFontTx/>
              <a:buChar char="•"/>
              <a:tabLst>
                <a:tab pos="107950" algn="l"/>
              </a:tabLst>
            </a:pPr>
            <a:endParaRPr lang="sr-Latn-CS" sz="1600"/>
          </a:p>
          <a:p>
            <a:pPr>
              <a:buFontTx/>
              <a:buChar char="•"/>
              <a:tabLst>
                <a:tab pos="107950" algn="l"/>
              </a:tabLst>
            </a:pPr>
            <a:r>
              <a:rPr lang="sr-Latn-CS" sz="1600"/>
              <a:t> pri rotaciji hemisfere polovi se kreću po malim krugavima položajne lopte, odnosna po paralelama, pošto osa rotacije uvek mora da bude postavljenja na pravac S-J.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843213" y="5238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u="sng" dirty="0"/>
              <a:t>Rotacija 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planara</a:t>
            </a:r>
            <a:r>
              <a:rPr lang="en-US" b="1" i="1" u="sng" dirty="0" smtClean="0"/>
              <a:t> </a:t>
            </a:r>
            <a:r>
              <a:rPr lang="pl-PL" b="1" i="1" u="sng" dirty="0" smtClean="0"/>
              <a:t>oko </a:t>
            </a:r>
            <a:r>
              <a:rPr lang="pl-PL" b="1" i="1" u="sng" dirty="0">
                <a:solidFill>
                  <a:srgbClr val="FF3300"/>
                </a:solidFill>
              </a:rPr>
              <a:t>kose</a:t>
            </a:r>
            <a:r>
              <a:rPr lang="pl-PL" b="1" i="1" u="sng" dirty="0"/>
              <a:t> ose</a:t>
            </a:r>
          </a:p>
        </p:txBody>
      </p:sp>
      <p:pic>
        <p:nvPicPr>
          <p:cNvPr id="47" name="Picture 46" descr="M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724" y="1592580"/>
            <a:ext cx="3654552" cy="3672840"/>
          </a:xfrm>
          <a:prstGeom prst="rect">
            <a:avLst/>
          </a:prstGeom>
        </p:spPr>
      </p:pic>
      <p:pic>
        <p:nvPicPr>
          <p:cNvPr id="51" name="Picture 50" descr="Oleat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00" y="1257300"/>
            <a:ext cx="4343400" cy="4343400"/>
          </a:xfrm>
          <a:prstGeom prst="rect">
            <a:avLst/>
          </a:prstGeom>
        </p:spPr>
      </p:pic>
      <p:pic>
        <p:nvPicPr>
          <p:cNvPr id="9" name="Picture 8" descr="Pp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2492" y="1269492"/>
            <a:ext cx="4319016" cy="4319016"/>
          </a:xfrm>
          <a:prstGeom prst="rect">
            <a:avLst/>
          </a:prstGeom>
        </p:spPr>
      </p:pic>
      <p:pic>
        <p:nvPicPr>
          <p:cNvPr id="12" name="Picture 11" descr="P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270224"/>
            <a:ext cx="4319016" cy="4319016"/>
          </a:xfrm>
          <a:prstGeom prst="rect">
            <a:avLst/>
          </a:prstGeom>
        </p:spPr>
      </p:pic>
      <p:pic>
        <p:nvPicPr>
          <p:cNvPr id="13" name="Picture 12" descr="Pp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270224"/>
            <a:ext cx="4319016" cy="4319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20272" y="1268760"/>
            <a:ext cx="2024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planara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72/75</a:t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355/30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2204864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kose</a:t>
            </a:r>
            <a:r>
              <a:rPr lang="en-US" sz="1400" dirty="0" smtClean="0"/>
              <a:t> </a:t>
            </a:r>
            <a:r>
              <a:rPr lang="en-US" sz="1400" dirty="0" err="1" smtClean="0"/>
              <a:t>ose</a:t>
            </a:r>
            <a:r>
              <a:rPr lang="en-US" sz="1400" dirty="0" smtClean="0"/>
              <a:t> </a:t>
            </a:r>
            <a:r>
              <a:rPr lang="en-US" sz="1400" dirty="0" err="1" smtClean="0"/>
              <a:t>rotacije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FF0000"/>
                </a:solidFill>
              </a:rPr>
              <a:t>EP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B</a:t>
            </a:r>
            <a:r>
              <a:rPr lang="en-US" sz="1400" dirty="0" smtClean="0">
                <a:solidFill>
                  <a:srgbClr val="FF0000"/>
                </a:solidFill>
              </a:rPr>
              <a:t> 200/25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843213" y="5238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u="sng" dirty="0"/>
              <a:t>Rotacija 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planara</a:t>
            </a:r>
            <a:r>
              <a:rPr lang="en-US" b="1" i="1" u="sng" dirty="0" smtClean="0"/>
              <a:t> </a:t>
            </a:r>
            <a:r>
              <a:rPr lang="pl-PL" b="1" i="1" u="sng" dirty="0" smtClean="0"/>
              <a:t>oko </a:t>
            </a:r>
            <a:r>
              <a:rPr lang="pl-PL" b="1" i="1" u="sng" dirty="0">
                <a:solidFill>
                  <a:srgbClr val="FF3300"/>
                </a:solidFill>
              </a:rPr>
              <a:t>kose</a:t>
            </a:r>
            <a:r>
              <a:rPr lang="pl-PL" b="1" i="1" u="sng" dirty="0"/>
              <a:t> ose</a:t>
            </a:r>
          </a:p>
        </p:txBody>
      </p:sp>
      <p:pic>
        <p:nvPicPr>
          <p:cNvPr id="47" name="Picture 46" descr="M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724" y="1592580"/>
            <a:ext cx="3654552" cy="367284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140502" y="3697287"/>
            <a:ext cx="1935554" cy="1171873"/>
            <a:chOff x="3059832" y="3861048"/>
            <a:chExt cx="1935554" cy="1171873"/>
          </a:xfrm>
        </p:grpSpPr>
        <p:sp>
          <p:nvSpPr>
            <p:cNvPr id="15" name="Rectangle 14"/>
            <p:cNvSpPr/>
            <p:nvPr/>
          </p:nvSpPr>
          <p:spPr>
            <a:xfrm>
              <a:off x="3059832" y="3861048"/>
              <a:ext cx="3513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p</a:t>
              </a:r>
              <a:r>
                <a:rPr lang="en-US" sz="1400" baseline="-25000" dirty="0" smtClean="0">
                  <a:solidFill>
                    <a:srgbClr val="0070C0"/>
                  </a:solidFill>
                </a:rPr>
                <a:t>1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4008" y="4005064"/>
              <a:ext cx="3513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p</a:t>
              </a:r>
              <a:r>
                <a:rPr lang="en-US" sz="1400" baseline="-25000" dirty="0" smtClean="0">
                  <a:solidFill>
                    <a:srgbClr val="0070C0"/>
                  </a:solidFill>
                </a:rPr>
                <a:t>2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67944" y="4725144"/>
              <a:ext cx="3048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3848" y="2204864"/>
            <a:ext cx="1143466" cy="1512168"/>
            <a:chOff x="3203848" y="2132856"/>
            <a:chExt cx="1143466" cy="1512168"/>
          </a:xfrm>
        </p:grpSpPr>
        <p:sp>
          <p:nvSpPr>
            <p:cNvPr id="20" name="Rectangle 19"/>
            <p:cNvSpPr/>
            <p:nvPr/>
          </p:nvSpPr>
          <p:spPr>
            <a:xfrm>
              <a:off x="3563888" y="2132856"/>
              <a:ext cx="3513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p</a:t>
              </a:r>
              <a:r>
                <a:rPr lang="en-US" sz="1400" baseline="-25000" dirty="0" smtClean="0">
                  <a:solidFill>
                    <a:srgbClr val="0070C0"/>
                  </a:solidFill>
                </a:rPr>
                <a:t>1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95936" y="3337247"/>
              <a:ext cx="3513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p</a:t>
              </a:r>
              <a:r>
                <a:rPr lang="en-US" sz="1400" baseline="-25000" dirty="0" smtClean="0">
                  <a:solidFill>
                    <a:srgbClr val="0070C0"/>
                  </a:solidFill>
                </a:rPr>
                <a:t>2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03848" y="3121223"/>
              <a:ext cx="3048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020272" y="5949280"/>
            <a:ext cx="1912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FF0000"/>
                </a:solidFill>
              </a:rPr>
              <a:t>I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korak</a:t>
            </a:r>
            <a:r>
              <a:rPr lang="sr-Latn-RS" sz="1400" b="1" u="sng" dirty="0" smtClean="0">
                <a:solidFill>
                  <a:srgbClr val="FF0000"/>
                </a:solidFill>
              </a:rPr>
              <a:t> rotacije</a:t>
            </a:r>
            <a:r>
              <a:rPr lang="en-US" sz="1400" b="1" u="sng" dirty="0" smtClean="0">
                <a:solidFill>
                  <a:srgbClr val="FF0000"/>
                </a:solidFill>
              </a:rPr>
              <a:t/>
            </a:r>
            <a:br>
              <a:rPr lang="en-US" sz="1400" b="1" u="sng" dirty="0" smtClean="0">
                <a:solidFill>
                  <a:srgbClr val="FF0000"/>
                </a:solidFill>
              </a:rPr>
            </a:br>
            <a:r>
              <a:rPr lang="en-US" sz="1400" b="1" u="sng" dirty="0" err="1" smtClean="0">
                <a:solidFill>
                  <a:srgbClr val="FF0000"/>
                </a:solidFill>
              </a:rPr>
              <a:t>Rotacija</a:t>
            </a:r>
            <a:r>
              <a:rPr lang="en-US" sz="1400" b="1" u="sng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ose</a:t>
            </a:r>
            <a:r>
              <a:rPr lang="en-US" sz="1400" b="1" u="sng" dirty="0" smtClean="0">
                <a:solidFill>
                  <a:srgbClr val="FF0000"/>
                </a:solidFill>
              </a:rPr>
              <a:t> B u</a:t>
            </a:r>
            <a:br>
              <a:rPr lang="en-US" sz="1400" b="1" u="sng" dirty="0" smtClean="0">
                <a:solidFill>
                  <a:srgbClr val="FF0000"/>
                </a:solidFill>
              </a:rPr>
            </a:br>
            <a:r>
              <a:rPr lang="en-US" sz="1400" b="1" u="sng" dirty="0" err="1" smtClean="0">
                <a:solidFill>
                  <a:srgbClr val="FF0000"/>
                </a:solidFill>
              </a:rPr>
              <a:t>horizontalan</a:t>
            </a:r>
            <a:r>
              <a:rPr lang="en-US" sz="1400" b="1" u="sng" dirty="0" smtClean="0">
                <a:solidFill>
                  <a:srgbClr val="FF0000"/>
                </a:solidFill>
              </a:rPr>
              <a:t> polo</a:t>
            </a:r>
            <a:r>
              <a:rPr lang="sr-Latn-RS" sz="1400" b="1" u="sng" dirty="0" smtClean="0">
                <a:solidFill>
                  <a:srgbClr val="FF0000"/>
                </a:solidFill>
              </a:rPr>
              <a:t>žaj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pic>
        <p:nvPicPr>
          <p:cNvPr id="38" name="Picture 37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268760"/>
            <a:ext cx="4343400" cy="4343400"/>
          </a:xfrm>
          <a:prstGeom prst="rect">
            <a:avLst/>
          </a:prstGeom>
        </p:spPr>
      </p:pic>
      <p:pic>
        <p:nvPicPr>
          <p:cNvPr id="39" name="Picture 38" descr="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416" y="661416"/>
            <a:ext cx="5535168" cy="5535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20272" y="1268760"/>
            <a:ext cx="2024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planara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72/75</a:t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355/30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020272" y="2204864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kose</a:t>
            </a:r>
            <a:r>
              <a:rPr lang="en-US" sz="1400" dirty="0" smtClean="0"/>
              <a:t> </a:t>
            </a:r>
            <a:r>
              <a:rPr lang="en-US" sz="1400" dirty="0" err="1" smtClean="0"/>
              <a:t>ose</a:t>
            </a:r>
            <a:r>
              <a:rPr lang="en-US" sz="1400" dirty="0" smtClean="0"/>
              <a:t> </a:t>
            </a:r>
            <a:r>
              <a:rPr lang="en-US" sz="1400" dirty="0" err="1" smtClean="0"/>
              <a:t>rotacije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FF0000"/>
                </a:solidFill>
              </a:rPr>
              <a:t>EP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B</a:t>
            </a:r>
            <a:r>
              <a:rPr lang="en-US" sz="1400" dirty="0" smtClean="0">
                <a:solidFill>
                  <a:srgbClr val="FF0000"/>
                </a:solidFill>
              </a:rPr>
              <a:t> 200/25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843213" y="5238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u="sng" dirty="0"/>
              <a:t>Rotacija 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planara</a:t>
            </a:r>
            <a:r>
              <a:rPr lang="en-US" b="1" i="1" u="sng" dirty="0" smtClean="0"/>
              <a:t> </a:t>
            </a:r>
            <a:r>
              <a:rPr lang="pl-PL" b="1" i="1" u="sng" dirty="0" smtClean="0"/>
              <a:t>oko </a:t>
            </a:r>
            <a:r>
              <a:rPr lang="pl-PL" b="1" i="1" u="sng" dirty="0">
                <a:solidFill>
                  <a:srgbClr val="FF3300"/>
                </a:solidFill>
              </a:rPr>
              <a:t>kose</a:t>
            </a:r>
            <a:r>
              <a:rPr lang="pl-PL" b="1" i="1" u="sng" dirty="0"/>
              <a:t> ose</a:t>
            </a:r>
          </a:p>
        </p:txBody>
      </p:sp>
      <p:pic>
        <p:nvPicPr>
          <p:cNvPr id="47" name="Picture 46" descr="M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724" y="1592580"/>
            <a:ext cx="3654552" cy="367284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32240" y="5733256"/>
            <a:ext cx="2214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FF0000"/>
                </a:solidFill>
              </a:rPr>
              <a:t>II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korak</a:t>
            </a:r>
            <a:r>
              <a:rPr lang="en-US" sz="1400" b="1" u="sng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rotacije</a:t>
            </a:r>
            <a:r>
              <a:rPr lang="en-US" sz="1400" b="1" u="sng" dirty="0" smtClean="0">
                <a:solidFill>
                  <a:srgbClr val="FF0000"/>
                </a:solidFill>
              </a:rPr>
              <a:t/>
            </a:r>
            <a:br>
              <a:rPr lang="en-US" sz="1400" b="1" u="sng" dirty="0" smtClean="0">
                <a:solidFill>
                  <a:srgbClr val="FF0000"/>
                </a:solidFill>
              </a:rPr>
            </a:br>
            <a:r>
              <a:rPr lang="en-US" sz="1400" b="1" u="sng" dirty="0" err="1" smtClean="0">
                <a:solidFill>
                  <a:srgbClr val="FF0000"/>
                </a:solidFill>
              </a:rPr>
              <a:t>Rotacija</a:t>
            </a:r>
            <a:r>
              <a:rPr lang="en-US" sz="1400" b="1" u="sng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oko</a:t>
            </a:r>
            <a:r>
              <a:rPr lang="en-US" sz="1400" b="1" u="sng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ose</a:t>
            </a:r>
            <a:r>
              <a:rPr lang="en-US" sz="1400" b="1" u="sng" dirty="0" smtClean="0">
                <a:solidFill>
                  <a:srgbClr val="FF0000"/>
                </a:solidFill>
              </a:rPr>
              <a:t> B </a:t>
            </a:r>
            <a:br>
              <a:rPr lang="en-US" sz="1400" b="1" u="sng" dirty="0" smtClean="0">
                <a:solidFill>
                  <a:srgbClr val="FF0000"/>
                </a:solidFill>
              </a:rPr>
            </a:br>
            <a:r>
              <a:rPr lang="sr-Latn-RS" sz="1400" b="1" u="sng" dirty="0" smtClean="0">
                <a:solidFill>
                  <a:srgbClr val="FF0000"/>
                </a:solidFill>
              </a:rPr>
              <a:t>za 50</a:t>
            </a:r>
            <a:r>
              <a:rPr lang="sr-Latn-RS" sz="1400" b="1" u="sng" baseline="30000" dirty="0" smtClean="0">
                <a:solidFill>
                  <a:srgbClr val="FF0000"/>
                </a:solidFill>
              </a:rPr>
              <a:t>o</a:t>
            </a:r>
            <a:r>
              <a:rPr lang="sr-Latn-RS" sz="1400" b="1" u="sng" dirty="0" smtClean="0">
                <a:solidFill>
                  <a:srgbClr val="FF0000"/>
                </a:solidFill>
              </a:rPr>
              <a:t> u smeru kretanja</a:t>
            </a:r>
            <a:br>
              <a:rPr lang="sr-Latn-RS" sz="1400" b="1" u="sng" dirty="0" smtClean="0">
                <a:solidFill>
                  <a:srgbClr val="FF0000"/>
                </a:solidFill>
              </a:rPr>
            </a:br>
            <a:r>
              <a:rPr lang="sr-Latn-RS" sz="1400" b="1" u="sng" dirty="0" smtClean="0">
                <a:solidFill>
                  <a:srgbClr val="FF0000"/>
                </a:solidFill>
              </a:rPr>
              <a:t>kazaljke na satu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pic>
        <p:nvPicPr>
          <p:cNvPr id="18" name="Picture 17" descr="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652" y="644652"/>
            <a:ext cx="5568696" cy="5568696"/>
          </a:xfrm>
          <a:prstGeom prst="rect">
            <a:avLst/>
          </a:prstGeom>
        </p:spPr>
      </p:pic>
      <p:pic>
        <p:nvPicPr>
          <p:cNvPr id="19" name="Picture 18" descr="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416" y="661416"/>
            <a:ext cx="5535168" cy="55351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20272" y="1268760"/>
            <a:ext cx="2024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planara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72/75</a:t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355/30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20272" y="2204864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kose</a:t>
            </a:r>
            <a:r>
              <a:rPr lang="en-US" sz="1400" dirty="0" smtClean="0"/>
              <a:t> </a:t>
            </a:r>
            <a:r>
              <a:rPr lang="en-US" sz="1400" dirty="0" err="1" smtClean="0"/>
              <a:t>ose</a:t>
            </a:r>
            <a:r>
              <a:rPr lang="en-US" sz="1400" dirty="0" smtClean="0"/>
              <a:t> </a:t>
            </a:r>
            <a:r>
              <a:rPr lang="en-US" sz="1400" dirty="0" err="1" smtClean="0"/>
              <a:t>rotacije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FF0000"/>
                </a:solidFill>
              </a:rPr>
              <a:t>EP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B</a:t>
            </a:r>
            <a:r>
              <a:rPr lang="en-US" sz="1400" dirty="0" smtClean="0">
                <a:solidFill>
                  <a:srgbClr val="FF0000"/>
                </a:solidFill>
              </a:rPr>
              <a:t> 200/25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843213" y="5238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u="sng" dirty="0"/>
              <a:t>Rotacija 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planara</a:t>
            </a:r>
            <a:r>
              <a:rPr lang="en-US" b="1" i="1" u="sng" dirty="0" smtClean="0"/>
              <a:t> </a:t>
            </a:r>
            <a:r>
              <a:rPr lang="pl-PL" b="1" i="1" u="sng" dirty="0" smtClean="0"/>
              <a:t>oko </a:t>
            </a:r>
            <a:r>
              <a:rPr lang="pl-PL" b="1" i="1" u="sng" dirty="0">
                <a:solidFill>
                  <a:srgbClr val="FF3300"/>
                </a:solidFill>
              </a:rPr>
              <a:t>kose</a:t>
            </a:r>
            <a:r>
              <a:rPr lang="pl-PL" b="1" i="1" u="sng" dirty="0"/>
              <a:t> ose</a:t>
            </a:r>
          </a:p>
        </p:txBody>
      </p:sp>
      <p:pic>
        <p:nvPicPr>
          <p:cNvPr id="47" name="Picture 46" descr="M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724" y="1592580"/>
            <a:ext cx="3654552" cy="367284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92280" y="5877272"/>
            <a:ext cx="1664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FF0000"/>
                </a:solidFill>
              </a:rPr>
              <a:t>I</a:t>
            </a:r>
            <a:r>
              <a:rPr lang="sr-Latn-RS" sz="1400" b="1" u="sng" dirty="0" smtClean="0">
                <a:solidFill>
                  <a:srgbClr val="FF0000"/>
                </a:solidFill>
              </a:rPr>
              <a:t>II</a:t>
            </a:r>
            <a:r>
              <a:rPr lang="en-US" sz="1400" b="1" u="sng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korak</a:t>
            </a:r>
            <a:r>
              <a:rPr lang="sr-Latn-RS" sz="1400" b="1" u="sng" dirty="0" smtClean="0">
                <a:solidFill>
                  <a:srgbClr val="FF0000"/>
                </a:solidFill>
              </a:rPr>
              <a:t> rotacije</a:t>
            </a:r>
            <a:r>
              <a:rPr lang="en-US" sz="1400" b="1" u="sng" dirty="0" smtClean="0">
                <a:solidFill>
                  <a:srgbClr val="FF0000"/>
                </a:solidFill>
              </a:rPr>
              <a:t/>
            </a:r>
            <a:br>
              <a:rPr lang="en-US" sz="1400" b="1" u="sng" dirty="0" smtClean="0">
                <a:solidFill>
                  <a:srgbClr val="FF0000"/>
                </a:solidFill>
              </a:rPr>
            </a:br>
            <a:r>
              <a:rPr lang="sr-Latn-RS" sz="1400" b="1" u="sng" dirty="0" smtClean="0">
                <a:solidFill>
                  <a:srgbClr val="FF0000"/>
                </a:solidFill>
              </a:rPr>
              <a:t>Vraćanje ose</a:t>
            </a:r>
            <a:r>
              <a:rPr lang="en-US" sz="1400" b="1" u="sng" dirty="0" smtClean="0">
                <a:solidFill>
                  <a:srgbClr val="FF0000"/>
                </a:solidFill>
              </a:rPr>
              <a:t> B u</a:t>
            </a:r>
            <a:br>
              <a:rPr lang="en-US" sz="1400" b="1" u="sng" dirty="0" smtClean="0">
                <a:solidFill>
                  <a:srgbClr val="FF0000"/>
                </a:solidFill>
              </a:rPr>
            </a:br>
            <a:r>
              <a:rPr lang="sr-Latn-RS" sz="1400" b="1" u="sng" dirty="0" smtClean="0">
                <a:solidFill>
                  <a:srgbClr val="FF0000"/>
                </a:solidFill>
              </a:rPr>
              <a:t>prvobitan</a:t>
            </a:r>
            <a:r>
              <a:rPr lang="en-US" sz="1400" b="1" u="sng" dirty="0" smtClean="0">
                <a:solidFill>
                  <a:srgbClr val="FF0000"/>
                </a:solidFill>
              </a:rPr>
              <a:t> polo</a:t>
            </a:r>
            <a:r>
              <a:rPr lang="sr-Latn-RS" sz="1400" b="1" u="sng" dirty="0" smtClean="0">
                <a:solidFill>
                  <a:srgbClr val="FF0000"/>
                </a:solidFill>
              </a:rPr>
              <a:t>žaj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652" y="644652"/>
            <a:ext cx="5568696" cy="5568696"/>
          </a:xfrm>
          <a:prstGeom prst="rect">
            <a:avLst/>
          </a:prstGeom>
        </p:spPr>
      </p:pic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416" y="661416"/>
            <a:ext cx="5535168" cy="55351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20272" y="1268760"/>
            <a:ext cx="2024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planara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72/75</a:t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355/30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2204864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kose</a:t>
            </a:r>
            <a:r>
              <a:rPr lang="en-US" sz="1400" dirty="0" smtClean="0"/>
              <a:t> </a:t>
            </a:r>
            <a:r>
              <a:rPr lang="en-US" sz="1400" dirty="0" err="1" smtClean="0"/>
              <a:t>ose</a:t>
            </a:r>
            <a:r>
              <a:rPr lang="en-US" sz="1400" dirty="0" smtClean="0"/>
              <a:t> </a:t>
            </a:r>
            <a:r>
              <a:rPr lang="en-US" sz="1400" dirty="0" err="1" smtClean="0"/>
              <a:t>rotacije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FF0000"/>
                </a:solidFill>
              </a:rPr>
              <a:t>EP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B</a:t>
            </a:r>
            <a:r>
              <a:rPr lang="en-US" sz="1400" dirty="0" smtClean="0">
                <a:solidFill>
                  <a:srgbClr val="FF0000"/>
                </a:solidFill>
              </a:rPr>
              <a:t> 200/25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843213" y="5238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u="sng" dirty="0"/>
              <a:t>Rotacija 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planara</a:t>
            </a:r>
            <a:r>
              <a:rPr lang="en-US" b="1" i="1" u="sng" dirty="0" smtClean="0"/>
              <a:t> </a:t>
            </a:r>
            <a:r>
              <a:rPr lang="pl-PL" b="1" i="1" u="sng" dirty="0" smtClean="0"/>
              <a:t>oko </a:t>
            </a:r>
            <a:r>
              <a:rPr lang="pl-PL" b="1" i="1" u="sng" dirty="0">
                <a:solidFill>
                  <a:srgbClr val="FF3300"/>
                </a:solidFill>
              </a:rPr>
              <a:t>kose</a:t>
            </a:r>
            <a:r>
              <a:rPr lang="pl-PL" b="1" i="1" u="sng" dirty="0"/>
              <a:t> ose</a:t>
            </a:r>
          </a:p>
        </p:txBody>
      </p:sp>
      <p:pic>
        <p:nvPicPr>
          <p:cNvPr id="47" name="Picture 46" descr="M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724" y="1592580"/>
            <a:ext cx="3654552" cy="367284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08304" y="6021288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b="1" u="sng" dirty="0" smtClean="0">
                <a:solidFill>
                  <a:srgbClr val="FF0000"/>
                </a:solidFill>
              </a:rPr>
              <a:t>Utvrđivanje EP</a:t>
            </a:r>
            <a:br>
              <a:rPr lang="sr-Latn-RS" sz="1400" b="1" u="sng" dirty="0" smtClean="0">
                <a:solidFill>
                  <a:srgbClr val="FF0000"/>
                </a:solidFill>
              </a:rPr>
            </a:br>
            <a:r>
              <a:rPr lang="sr-Latn-RS" sz="1400" b="1" u="sng" dirty="0" smtClean="0">
                <a:solidFill>
                  <a:srgbClr val="FF0000"/>
                </a:solidFill>
              </a:rPr>
              <a:t>planara P1 i P2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pic>
        <p:nvPicPr>
          <p:cNvPr id="14" name="Picture 13" descr="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652" y="644652"/>
            <a:ext cx="5568696" cy="5568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20272" y="1268760"/>
            <a:ext cx="2024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planara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72/75</a:t>
            </a:r>
            <a:br>
              <a:rPr lang="en-US" sz="1400" dirty="0" smtClean="0"/>
            </a:br>
            <a:r>
              <a:rPr lang="en-US" sz="1400" dirty="0" smtClean="0"/>
              <a:t>EP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355/30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2204864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kose</a:t>
            </a:r>
            <a:r>
              <a:rPr lang="en-US" sz="1400" dirty="0" smtClean="0"/>
              <a:t> </a:t>
            </a:r>
            <a:r>
              <a:rPr lang="en-US" sz="1400" dirty="0" err="1" smtClean="0"/>
              <a:t>ose</a:t>
            </a:r>
            <a:r>
              <a:rPr lang="en-US" sz="1400" dirty="0" smtClean="0"/>
              <a:t> </a:t>
            </a:r>
            <a:r>
              <a:rPr lang="en-US" sz="1400" dirty="0" err="1" smtClean="0"/>
              <a:t>rotacije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FF0000"/>
                </a:solidFill>
              </a:rPr>
              <a:t>EP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B</a:t>
            </a:r>
            <a:r>
              <a:rPr lang="en-US" sz="1400" dirty="0" smtClean="0">
                <a:solidFill>
                  <a:srgbClr val="FF0000"/>
                </a:solidFill>
              </a:rPr>
              <a:t> 200/25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5157192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Elementi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endParaRPr lang="sr-Latn-RS" sz="1400" dirty="0" smtClean="0"/>
          </a:p>
          <a:p>
            <a:r>
              <a:rPr lang="sr-Latn-RS" sz="1400" dirty="0" smtClean="0"/>
              <a:t>EP1 229/76</a:t>
            </a:r>
          </a:p>
          <a:p>
            <a:r>
              <a:rPr lang="sr-Latn-RS" sz="1400" dirty="0" smtClean="0"/>
              <a:t>EP2</a:t>
            </a:r>
            <a:r>
              <a:rPr lang="en-US" sz="1400" dirty="0" smtClean="0"/>
              <a:t> </a:t>
            </a:r>
            <a:r>
              <a:rPr lang="sr-Latn-RS" sz="1400" dirty="0" smtClean="0"/>
              <a:t>54/35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71600" y="523875"/>
            <a:ext cx="6696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b="1" i="1" u="sng" dirty="0"/>
              <a:t>Rotacija </a:t>
            </a:r>
            <a:r>
              <a:rPr lang="pl-PL" b="1" i="1" u="sng" dirty="0" smtClean="0"/>
              <a:t>sedimentnih tekstura oko </a:t>
            </a:r>
            <a:r>
              <a:rPr lang="pl-PL" b="1" i="1" u="sng" dirty="0">
                <a:solidFill>
                  <a:srgbClr val="FF3300"/>
                </a:solidFill>
              </a:rPr>
              <a:t>horizontalne</a:t>
            </a:r>
            <a:r>
              <a:rPr lang="pl-PL" b="1" i="1" u="sng" dirty="0"/>
              <a:t> ose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331913" y="1844675"/>
            <a:ext cx="662463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pl-PL"/>
              <a:t>Rotacija polova za određeni stepen u smeru kazaljake na satu i obrnuto (rotira pol. polulopta, smer pogleda)</a:t>
            </a:r>
          </a:p>
          <a:p>
            <a:pPr>
              <a:buFontTx/>
              <a:buChar char="-"/>
            </a:pPr>
            <a:endParaRPr lang="en-US"/>
          </a:p>
          <a:p>
            <a:r>
              <a:rPr lang="pl-PL"/>
              <a:t>	1) svi polovi rotiraju po paralelama na ekv. mreži</a:t>
            </a:r>
            <a:endParaRPr lang="en-US"/>
          </a:p>
          <a:p>
            <a:r>
              <a:rPr lang="pl-PL"/>
              <a:t>	2) obeleži se osa rotacije i smer rotacije</a:t>
            </a:r>
            <a:endParaRPr lang="en-US"/>
          </a:p>
          <a:p>
            <a:r>
              <a:rPr lang="pl-PL"/>
              <a:t>	3) polovi se rotiraju za željeni ugao</a:t>
            </a:r>
            <a:endParaRPr lang="en-US"/>
          </a:p>
          <a:p>
            <a:r>
              <a:rPr lang="pl-PL"/>
              <a:t>	</a:t>
            </a:r>
            <a:r>
              <a:rPr lang="es-ES_tradnl"/>
              <a:t>4) oleata se vrati u prvobitan položaj</a:t>
            </a:r>
            <a:endParaRPr lang="en-US"/>
          </a:p>
          <a:p>
            <a:endParaRPr lang="sr-Latn-CS"/>
          </a:p>
          <a:p>
            <a:endParaRPr lang="sr-Latn-CS"/>
          </a:p>
          <a:p>
            <a:r>
              <a:rPr lang="es-ES_tradnl"/>
              <a:t>- Sedimentne teksture na sloju sa EP dovesti u prvobitan položaj</a:t>
            </a:r>
            <a:endParaRPr lang="en-US"/>
          </a:p>
          <a:p>
            <a:r>
              <a:rPr lang="es-ES_tradnl"/>
              <a:t>	1) normalan sloj</a:t>
            </a:r>
            <a:endParaRPr lang="en-US"/>
          </a:p>
          <a:p>
            <a:r>
              <a:rPr lang="es-ES_tradnl"/>
              <a:t>	2) prevrnuti sloj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2843213" y="5238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 i="1" u="sng"/>
              <a:t>Rotacija oko </a:t>
            </a:r>
            <a:r>
              <a:rPr lang="pl-PL" b="1" i="1" u="sng">
                <a:solidFill>
                  <a:srgbClr val="FF3300"/>
                </a:solidFill>
              </a:rPr>
              <a:t>horizontalne</a:t>
            </a:r>
            <a:r>
              <a:rPr lang="pl-PL" b="1" i="1" u="sng"/>
              <a:t> ose</a:t>
            </a:r>
            <a:r>
              <a:rPr lang="pl-PL"/>
              <a:t> </a:t>
            </a: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540000" y="1393825"/>
            <a:ext cx="4429125" cy="4459288"/>
            <a:chOff x="2540000" y="1393825"/>
            <a:chExt cx="4429125" cy="4459288"/>
          </a:xfrm>
        </p:grpSpPr>
        <p:grpSp>
          <p:nvGrpSpPr>
            <p:cNvPr id="65541" name="Group 5"/>
            <p:cNvGrpSpPr>
              <a:grpSpLocks/>
            </p:cNvGrpSpPr>
            <p:nvPr/>
          </p:nvGrpSpPr>
          <p:grpSpPr bwMode="auto">
            <a:xfrm>
              <a:off x="2540000" y="1393825"/>
              <a:ext cx="4429125" cy="4459288"/>
              <a:chOff x="1600" y="878"/>
              <a:chExt cx="2790" cy="2809"/>
            </a:xfrm>
          </p:grpSpPr>
          <p:grpSp>
            <p:nvGrpSpPr>
              <p:cNvPr id="65542" name="Group 6"/>
              <p:cNvGrpSpPr>
                <a:grpSpLocks/>
              </p:cNvGrpSpPr>
              <p:nvPr/>
            </p:nvGrpSpPr>
            <p:grpSpPr bwMode="auto">
              <a:xfrm>
                <a:off x="1600" y="878"/>
                <a:ext cx="2790" cy="2809"/>
                <a:chOff x="1600" y="878"/>
                <a:chExt cx="2790" cy="2809"/>
              </a:xfrm>
            </p:grpSpPr>
            <p:grpSp>
              <p:nvGrpSpPr>
                <p:cNvPr id="65543" name="Group 67"/>
                <p:cNvGrpSpPr>
                  <a:grpSpLocks/>
                </p:cNvGrpSpPr>
                <p:nvPr/>
              </p:nvGrpSpPr>
              <p:grpSpPr bwMode="auto">
                <a:xfrm rot="3005261">
                  <a:off x="1590" y="888"/>
                  <a:ext cx="2809" cy="2790"/>
                  <a:chOff x="2523819" y="1409018"/>
                  <a:chExt cx="4459288" cy="4429125"/>
                </a:xfrm>
              </p:grpSpPr>
              <p:grpSp>
                <p:nvGrpSpPr>
                  <p:cNvPr id="65544" name="Group 47"/>
                  <p:cNvGrpSpPr>
                    <a:grpSpLocks/>
                  </p:cNvGrpSpPr>
                  <p:nvPr/>
                </p:nvGrpSpPr>
                <p:grpSpPr bwMode="auto">
                  <a:xfrm rot="-2992501">
                    <a:off x="2538900" y="1393937"/>
                    <a:ext cx="4429125" cy="4459288"/>
                    <a:chOff x="2287589" y="830264"/>
                    <a:chExt cx="4429125" cy="4459288"/>
                  </a:xfrm>
                </p:grpSpPr>
                <p:grpSp>
                  <p:nvGrpSpPr>
                    <p:cNvPr id="65545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7589" y="830264"/>
                      <a:ext cx="4429125" cy="4459288"/>
                      <a:chOff x="1440" y="521"/>
                      <a:chExt cx="2790" cy="2809"/>
                    </a:xfrm>
                  </p:grpSpPr>
                  <p:grpSp>
                    <p:nvGrpSpPr>
                      <p:cNvPr id="65546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521"/>
                        <a:ext cx="2790" cy="2809"/>
                        <a:chOff x="1440" y="521"/>
                        <a:chExt cx="2790" cy="2809"/>
                      </a:xfrm>
                    </p:grpSpPr>
                    <p:grpSp>
                      <p:nvGrpSpPr>
                        <p:cNvPr id="8" name="Group 39"/>
                        <p:cNvGrpSpPr/>
                        <p:nvPr/>
                      </p:nvGrpSpPr>
                      <p:grpSpPr>
                        <a:xfrm>
                          <a:off x="1440" y="521"/>
                          <a:ext cx="2790" cy="2809"/>
                          <a:chOff x="2356482" y="1214896"/>
                          <a:chExt cx="4428440" cy="4429725"/>
                        </a:xfrm>
                        <a:solidFill>
                          <a:schemeClr val="bg1">
                            <a:lumMod val="95000"/>
                            <a:alpha val="37000"/>
                          </a:schemeClr>
                        </a:solidFill>
                      </p:grpSpPr>
                      <p:sp>
                        <p:nvSpPr>
                          <p:cNvPr id="42" name="Rectangle 41"/>
                          <p:cNvSpPr/>
                          <p:nvPr/>
                        </p:nvSpPr>
                        <p:spPr>
                          <a:xfrm>
                            <a:off x="2356482" y="1214896"/>
                            <a:ext cx="4428440" cy="4429725"/>
                          </a:xfrm>
                          <a:prstGeom prst="rect">
                            <a:avLst/>
                          </a:prstGeom>
                          <a:grp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9" name="Group 1"/>
                          <p:cNvGrpSpPr/>
                          <p:nvPr/>
                        </p:nvGrpSpPr>
                        <p:grpSpPr>
                          <a:xfrm>
                            <a:off x="2756861" y="1285860"/>
                            <a:ext cx="3599544" cy="3929806"/>
                            <a:chOff x="6500199" y="1730339"/>
                            <a:chExt cx="3599544" cy="3929806"/>
                          </a:xfrm>
                          <a:grpFill/>
                        </p:grpSpPr>
                        <p:grpSp>
                          <p:nvGrpSpPr>
                            <p:cNvPr id="10" name="Group 31"/>
                            <p:cNvGrpSpPr/>
                            <p:nvPr/>
                          </p:nvGrpSpPr>
                          <p:grpSpPr>
                            <a:xfrm>
                              <a:off x="8186750" y="1730339"/>
                              <a:ext cx="228601" cy="341338"/>
                              <a:chOff x="4371974" y="679421"/>
                              <a:chExt cx="228601" cy="341338"/>
                            </a:xfrm>
                            <a:grpFill/>
                          </p:grpSpPr>
                          <p:sp>
                            <p:nvSpPr>
                              <p:cNvPr id="45" name="Isosceles Triangle 44"/>
                              <p:cNvSpPr/>
                              <p:nvPr/>
                            </p:nvSpPr>
                            <p:spPr>
                              <a:xfrm>
                                <a:off x="4371974" y="679421"/>
                                <a:ext cx="228601" cy="214314"/>
                              </a:xfrm>
                              <a:prstGeom prst="triangl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46" name="Straight Connector 5"/>
                              <p:cNvCxnSpPr>
                                <a:stCxn id="45" idx="3"/>
                              </p:cNvCxnSpPr>
                              <p:nvPr/>
                            </p:nvCxnSpPr>
                            <p:spPr>
                              <a:xfrm rot="16200000" flipH="1">
                                <a:off x="4422766" y="957244"/>
                                <a:ext cx="127025" cy="6"/>
                              </a:xfrm>
                              <a:prstGeom prst="lin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43" name="Oval 2"/>
                            <p:cNvSpPr/>
                            <p:nvPr/>
                          </p:nvSpPr>
                          <p:spPr>
                            <a:xfrm>
                              <a:off x="6500199" y="2072252"/>
                              <a:ext cx="3599544" cy="3587893"/>
                            </a:xfrm>
                            <a:prstGeom prst="ellipse">
                              <a:avLst/>
                            </a:prstGeom>
                            <a:grpFill/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50" name="Isosceles Tri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424" y="538"/>
                          <a:ext cx="392" cy="360"/>
                        </a:xfrm>
                        <a:prstGeom prst="triangle">
                          <a:avLst>
                            <a:gd name="adj" fmla="val 333"/>
                          </a:avLst>
                        </a:prstGeom>
                        <a:solidFill>
                          <a:srgbClr val="D9D9D9"/>
                        </a:solidFill>
                        <a:ln w="25400" algn="ctr">
                          <a:solidFill>
                            <a:srgbClr val="BFBFB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</a:endParaRPr>
                        </a:p>
                      </p:txBody>
                    </p:sp>
                  </p:grp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>
                        <a:off x="2739" y="1914"/>
                        <a:ext cx="180" cy="1"/>
                      </a:xfrm>
                      <a:prstGeom prst="line">
                        <a:avLst/>
                      </a:prstGeom>
                      <a:ln w="158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 rot="16200000" flipH="1">
                        <a:off x="2729" y="1911"/>
                        <a:ext cx="194" cy="1"/>
                      </a:xfrm>
                      <a:prstGeom prst="line">
                        <a:avLst/>
                      </a:prstGeom>
                      <a:ln w="158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65551" name="Picture 46" descr="trasa.pn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104387" y="1879056"/>
                      <a:ext cx="2916173" cy="262150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cxnSp>
                <p:nvCxnSpPr>
                  <p:cNvPr id="64" name="Straight Connector 63"/>
                  <p:cNvCxnSpPr/>
                  <p:nvPr/>
                </p:nvCxnSpPr>
                <p:spPr bwMode="auto">
                  <a:xfrm>
                    <a:off x="6012643" y="3613596"/>
                    <a:ext cx="73025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553" name="Group 17"/>
                <p:cNvGrpSpPr>
                  <a:grpSpLocks/>
                </p:cNvGrpSpPr>
                <p:nvPr/>
              </p:nvGrpSpPr>
              <p:grpSpPr bwMode="auto">
                <a:xfrm>
                  <a:off x="3560" y="935"/>
                  <a:ext cx="772" cy="399"/>
                  <a:chOff x="3560" y="935"/>
                  <a:chExt cx="772" cy="399"/>
                </a:xfrm>
              </p:grpSpPr>
              <p:pic>
                <p:nvPicPr>
                  <p:cNvPr id="65554" name="Picture 18" descr="1403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560" y="935"/>
                    <a:ext cx="771" cy="13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555" name="Picture 19" descr="talas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570" y="1095"/>
                    <a:ext cx="762" cy="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556" name="Picture 20" descr="tecenja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572" y="1225"/>
                    <a:ext cx="760" cy="109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65557" name="Picture 21" descr="Epss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24" y="2976"/>
                <a:ext cx="181" cy="82"/>
              </a:xfrm>
              <a:prstGeom prst="rect">
                <a:avLst/>
              </a:prstGeom>
              <a:noFill/>
            </p:spPr>
          </p:pic>
        </p:grpSp>
        <p:pic>
          <p:nvPicPr>
            <p:cNvPr id="30" name="Picture 29" descr="ni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160" y="1988840"/>
              <a:ext cx="195072" cy="143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4967288" y="1766888"/>
            <a:ext cx="509587" cy="246062"/>
            <a:chOff x="4967291" y="1766874"/>
            <a:chExt cx="509581" cy="246221"/>
          </a:xfrm>
        </p:grpSpPr>
        <p:sp>
          <p:nvSpPr>
            <p:cNvPr id="66583" name="Oval 67"/>
            <p:cNvSpPr>
              <a:spLocks noChangeArrowheads="1"/>
            </p:cNvSpPr>
            <p:nvPr/>
          </p:nvSpPr>
          <p:spPr bwMode="auto">
            <a:xfrm>
              <a:off x="4967291" y="1890704"/>
              <a:ext cx="54000" cy="54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TextBox 71"/>
            <p:cNvSpPr txBox="1">
              <a:spLocks noChangeArrowheads="1"/>
            </p:cNvSpPr>
            <p:nvPr/>
          </p:nvSpPr>
          <p:spPr bwMode="auto">
            <a:xfrm>
              <a:off x="4976806" y="1766874"/>
              <a:ext cx="50006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1000" b="1"/>
                <a:t>10°</a:t>
              </a:r>
              <a:endParaRPr lang="en-US" sz="1000" b="1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5195888" y="1905000"/>
            <a:ext cx="519112" cy="246063"/>
            <a:chOff x="5195891" y="1904985"/>
            <a:chExt cx="519117" cy="246221"/>
          </a:xfrm>
        </p:grpSpPr>
        <p:sp>
          <p:nvSpPr>
            <p:cNvPr id="66586" name="Oval 68"/>
            <p:cNvSpPr>
              <a:spLocks noChangeArrowheads="1"/>
            </p:cNvSpPr>
            <p:nvPr/>
          </p:nvSpPr>
          <p:spPr bwMode="auto">
            <a:xfrm>
              <a:off x="5195891" y="2024054"/>
              <a:ext cx="54000" cy="54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TextBox 72"/>
            <p:cNvSpPr txBox="1">
              <a:spLocks noChangeArrowheads="1"/>
            </p:cNvSpPr>
            <p:nvPr/>
          </p:nvSpPr>
          <p:spPr bwMode="auto">
            <a:xfrm>
              <a:off x="5214942" y="1904985"/>
              <a:ext cx="50006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1000" b="1"/>
                <a:t>20°</a:t>
              </a:r>
              <a:endParaRPr lang="en-US" sz="1000" b="1"/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5405438" y="2033588"/>
            <a:ext cx="508000" cy="246062"/>
            <a:chOff x="5405437" y="2033582"/>
            <a:chExt cx="507213" cy="246221"/>
          </a:xfrm>
        </p:grpSpPr>
        <p:sp>
          <p:nvSpPr>
            <p:cNvPr id="66589" name="Oval 69"/>
            <p:cNvSpPr>
              <a:spLocks noChangeArrowheads="1"/>
            </p:cNvSpPr>
            <p:nvPr/>
          </p:nvSpPr>
          <p:spPr bwMode="auto">
            <a:xfrm>
              <a:off x="5405437" y="2200276"/>
              <a:ext cx="54000" cy="540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TextBox 73"/>
            <p:cNvSpPr txBox="1">
              <a:spLocks noChangeArrowheads="1"/>
            </p:cNvSpPr>
            <p:nvPr/>
          </p:nvSpPr>
          <p:spPr bwMode="auto">
            <a:xfrm>
              <a:off x="5412584" y="2033582"/>
              <a:ext cx="50006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1000" b="1"/>
                <a:t>30°</a:t>
              </a:r>
              <a:endParaRPr lang="en-US" sz="1000" b="1"/>
            </a:p>
          </p:txBody>
        </p:sp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5500688" y="2176463"/>
            <a:ext cx="428625" cy="246062"/>
            <a:chOff x="5500680" y="2176450"/>
            <a:chExt cx="428642" cy="246221"/>
          </a:xfrm>
        </p:grpSpPr>
        <p:sp>
          <p:nvSpPr>
            <p:cNvPr id="71" name="Oval 70"/>
            <p:cNvSpPr/>
            <p:nvPr/>
          </p:nvSpPr>
          <p:spPr bwMode="auto">
            <a:xfrm>
              <a:off x="5500680" y="2290824"/>
              <a:ext cx="53977" cy="54010"/>
            </a:xfrm>
            <a:prstGeom prst="ellipse">
              <a:avLst/>
            </a:prstGeom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593" name="TextBox 74"/>
            <p:cNvSpPr txBox="1">
              <a:spLocks noChangeArrowheads="1"/>
            </p:cNvSpPr>
            <p:nvPr/>
          </p:nvSpPr>
          <p:spPr bwMode="auto">
            <a:xfrm>
              <a:off x="5500694" y="2176450"/>
              <a:ext cx="4286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1000" b="1">
                  <a:solidFill>
                    <a:srgbClr val="002060"/>
                  </a:solidFill>
                </a:rPr>
                <a:t>35°</a:t>
              </a:r>
              <a:endParaRPr lang="en-US" sz="10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96"/>
          <p:cNvGrpSpPr>
            <a:grpSpLocks/>
          </p:cNvGrpSpPr>
          <p:nvPr/>
        </p:nvGrpSpPr>
        <p:grpSpPr bwMode="auto">
          <a:xfrm>
            <a:off x="5292725" y="2190750"/>
            <a:ext cx="338138" cy="246063"/>
            <a:chOff x="3938591" y="2738424"/>
            <a:chExt cx="338119" cy="246221"/>
          </a:xfrm>
        </p:grpSpPr>
        <p:cxnSp>
          <p:nvCxnSpPr>
            <p:cNvPr id="66595" name="Straight Arrow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4071929" y="2752724"/>
              <a:ext cx="219068" cy="190494"/>
            </a:xfrm>
            <a:prstGeom prst="straightConnector1">
              <a:avLst/>
            </a:prstGeom>
            <a:noFill/>
            <a:ln w="12700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81" name="Oval 80"/>
            <p:cNvSpPr/>
            <p:nvPr/>
          </p:nvSpPr>
          <p:spPr bwMode="auto">
            <a:xfrm>
              <a:off x="4143367" y="2838501"/>
              <a:ext cx="53972" cy="54010"/>
            </a:xfrm>
            <a:prstGeom prst="ellipse">
              <a:avLst/>
            </a:prstGeom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597" name="TextBox 95"/>
            <p:cNvSpPr txBox="1">
              <a:spLocks noChangeArrowheads="1"/>
            </p:cNvSpPr>
            <p:nvPr/>
          </p:nvSpPr>
          <p:spPr bwMode="auto">
            <a:xfrm>
              <a:off x="3938591" y="2738424"/>
              <a:ext cx="2143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1000" b="1">
                  <a:solidFill>
                    <a:srgbClr val="002060"/>
                  </a:solidFill>
                </a:rPr>
                <a:t>a</a:t>
              </a:r>
              <a:endParaRPr lang="en-US" sz="10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4740275" y="622300"/>
            <a:ext cx="3268663" cy="1184275"/>
            <a:chOff x="4740276" y="622280"/>
            <a:chExt cx="3268686" cy="1184294"/>
          </a:xfrm>
        </p:grpSpPr>
        <p:cxnSp>
          <p:nvCxnSpPr>
            <p:cNvPr id="66599" name="Straight Arrow Connector 63"/>
            <p:cNvCxnSpPr>
              <a:cxnSpLocks noChangeShapeType="1"/>
            </p:cNvCxnSpPr>
            <p:nvPr/>
          </p:nvCxnSpPr>
          <p:spPr bwMode="auto">
            <a:xfrm rot="10800000" flipV="1">
              <a:off x="4740276" y="857231"/>
              <a:ext cx="1617675" cy="94934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6" name="TextBox 65"/>
            <p:cNvSpPr txBox="1"/>
            <p:nvPr/>
          </p:nvSpPr>
          <p:spPr>
            <a:xfrm>
              <a:off x="6365888" y="622280"/>
              <a:ext cx="1643074" cy="36933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n w="3175">
                    <a:solidFill>
                      <a:schemeClr val="tx1"/>
                    </a:solidFill>
                  </a:ln>
                </a:rPr>
                <a:t>Levo pru</a:t>
              </a:r>
              <a:r>
                <a:rPr lang="sr-Latn-CS">
                  <a:ln w="3175">
                    <a:solidFill>
                      <a:schemeClr val="tx1"/>
                    </a:solidFill>
                  </a:ln>
                </a:rPr>
                <a:t>žanje</a:t>
              </a:r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30475" y="1406525"/>
            <a:ext cx="4459288" cy="4429125"/>
            <a:chOff x="2530475" y="1406525"/>
            <a:chExt cx="4459288" cy="4429125"/>
          </a:xfrm>
        </p:grpSpPr>
        <p:grpSp>
          <p:nvGrpSpPr>
            <p:cNvPr id="66565" name="Group 5"/>
            <p:cNvGrpSpPr>
              <a:grpSpLocks/>
            </p:cNvGrpSpPr>
            <p:nvPr/>
          </p:nvGrpSpPr>
          <p:grpSpPr bwMode="auto">
            <a:xfrm rot="18600000">
              <a:off x="2545556" y="1391444"/>
              <a:ext cx="4429125" cy="4459288"/>
              <a:chOff x="1600" y="878"/>
              <a:chExt cx="2790" cy="2809"/>
            </a:xfrm>
          </p:grpSpPr>
          <p:grpSp>
            <p:nvGrpSpPr>
              <p:cNvPr id="66566" name="Group 6"/>
              <p:cNvGrpSpPr>
                <a:grpSpLocks/>
              </p:cNvGrpSpPr>
              <p:nvPr/>
            </p:nvGrpSpPr>
            <p:grpSpPr bwMode="auto">
              <a:xfrm>
                <a:off x="1600" y="878"/>
                <a:ext cx="2790" cy="2809"/>
                <a:chOff x="1600" y="878"/>
                <a:chExt cx="2790" cy="2809"/>
              </a:xfrm>
            </p:grpSpPr>
            <p:grpSp>
              <p:nvGrpSpPr>
                <p:cNvPr id="66567" name="Group 67"/>
                <p:cNvGrpSpPr>
                  <a:grpSpLocks/>
                </p:cNvGrpSpPr>
                <p:nvPr/>
              </p:nvGrpSpPr>
              <p:grpSpPr bwMode="auto">
                <a:xfrm rot="3005261">
                  <a:off x="1590" y="888"/>
                  <a:ext cx="2809" cy="2790"/>
                  <a:chOff x="2523819" y="1409018"/>
                  <a:chExt cx="4459288" cy="4429125"/>
                </a:xfrm>
              </p:grpSpPr>
              <p:grpSp>
                <p:nvGrpSpPr>
                  <p:cNvPr id="66568" name="Group 47"/>
                  <p:cNvGrpSpPr>
                    <a:grpSpLocks/>
                  </p:cNvGrpSpPr>
                  <p:nvPr/>
                </p:nvGrpSpPr>
                <p:grpSpPr bwMode="auto">
                  <a:xfrm rot="-2992501">
                    <a:off x="2538900" y="1393937"/>
                    <a:ext cx="4429125" cy="4459288"/>
                    <a:chOff x="2287589" y="830264"/>
                    <a:chExt cx="4429125" cy="4459288"/>
                  </a:xfrm>
                </p:grpSpPr>
                <p:grpSp>
                  <p:nvGrpSpPr>
                    <p:cNvPr id="66569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7589" y="830264"/>
                      <a:ext cx="4429125" cy="4459288"/>
                      <a:chOff x="1440" y="521"/>
                      <a:chExt cx="2790" cy="2809"/>
                    </a:xfrm>
                  </p:grpSpPr>
                  <p:grpSp>
                    <p:nvGrpSpPr>
                      <p:cNvPr id="66570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521"/>
                        <a:ext cx="2790" cy="2809"/>
                        <a:chOff x="1440" y="521"/>
                        <a:chExt cx="2790" cy="2809"/>
                      </a:xfrm>
                    </p:grpSpPr>
                    <p:grpSp>
                      <p:nvGrpSpPr>
                        <p:cNvPr id="8" name="Group 39"/>
                        <p:cNvGrpSpPr/>
                        <p:nvPr/>
                      </p:nvGrpSpPr>
                      <p:grpSpPr>
                        <a:xfrm>
                          <a:off x="1440" y="521"/>
                          <a:ext cx="2790" cy="2809"/>
                          <a:chOff x="2356482" y="1214896"/>
                          <a:chExt cx="4428440" cy="4429725"/>
                        </a:xfrm>
                        <a:solidFill>
                          <a:schemeClr val="bg1">
                            <a:lumMod val="95000"/>
                            <a:alpha val="37000"/>
                          </a:schemeClr>
                        </a:solidFill>
                      </p:grpSpPr>
                      <p:sp>
                        <p:nvSpPr>
                          <p:cNvPr id="42" name="Rectangle 41"/>
                          <p:cNvSpPr/>
                          <p:nvPr/>
                        </p:nvSpPr>
                        <p:spPr>
                          <a:xfrm>
                            <a:off x="2356482" y="1214896"/>
                            <a:ext cx="4428440" cy="4429725"/>
                          </a:xfrm>
                          <a:prstGeom prst="rect">
                            <a:avLst/>
                          </a:prstGeom>
                          <a:grp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9" name="Group 1"/>
                          <p:cNvGrpSpPr/>
                          <p:nvPr/>
                        </p:nvGrpSpPr>
                        <p:grpSpPr>
                          <a:xfrm>
                            <a:off x="2756861" y="1285860"/>
                            <a:ext cx="3599544" cy="3929806"/>
                            <a:chOff x="6500199" y="1730339"/>
                            <a:chExt cx="3599544" cy="3929806"/>
                          </a:xfrm>
                          <a:grpFill/>
                        </p:grpSpPr>
                        <p:grpSp>
                          <p:nvGrpSpPr>
                            <p:cNvPr id="10" name="Group 31"/>
                            <p:cNvGrpSpPr/>
                            <p:nvPr/>
                          </p:nvGrpSpPr>
                          <p:grpSpPr>
                            <a:xfrm>
                              <a:off x="8186750" y="1730339"/>
                              <a:ext cx="228601" cy="341338"/>
                              <a:chOff x="4371974" y="679421"/>
                              <a:chExt cx="228601" cy="341338"/>
                            </a:xfrm>
                            <a:grpFill/>
                          </p:grpSpPr>
                          <p:sp>
                            <p:nvSpPr>
                              <p:cNvPr id="45" name="Isosceles Triangle 44"/>
                              <p:cNvSpPr/>
                              <p:nvPr/>
                            </p:nvSpPr>
                            <p:spPr>
                              <a:xfrm>
                                <a:off x="4371974" y="679421"/>
                                <a:ext cx="228601" cy="214314"/>
                              </a:xfrm>
                              <a:prstGeom prst="triangl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46" name="Straight Connector 5"/>
                              <p:cNvCxnSpPr>
                                <a:stCxn id="45" idx="3"/>
                              </p:cNvCxnSpPr>
                              <p:nvPr/>
                            </p:nvCxnSpPr>
                            <p:spPr>
                              <a:xfrm rot="16200000" flipH="1">
                                <a:off x="4422766" y="957244"/>
                                <a:ext cx="127025" cy="6"/>
                              </a:xfrm>
                              <a:prstGeom prst="lin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43" name="Oval 2"/>
                            <p:cNvSpPr/>
                            <p:nvPr/>
                          </p:nvSpPr>
                          <p:spPr>
                            <a:xfrm>
                              <a:off x="6500199" y="2072252"/>
                              <a:ext cx="3599544" cy="3587893"/>
                            </a:xfrm>
                            <a:prstGeom prst="ellipse">
                              <a:avLst/>
                            </a:prstGeom>
                            <a:grpFill/>
                            <a:ln w="22225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50" name="Isosceles Tri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424" y="538"/>
                          <a:ext cx="392" cy="360"/>
                        </a:xfrm>
                        <a:prstGeom prst="triangle">
                          <a:avLst>
                            <a:gd name="adj" fmla="val 333"/>
                          </a:avLst>
                        </a:prstGeom>
                        <a:solidFill>
                          <a:srgbClr val="D9D9D9"/>
                        </a:solidFill>
                        <a:ln w="25400" algn="ctr">
                          <a:solidFill>
                            <a:srgbClr val="BFBFB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eaVert"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</a:endParaRPr>
                        </a:p>
                      </p:txBody>
                    </p:sp>
                  </p:grp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>
                        <a:off x="2739" y="1914"/>
                        <a:ext cx="180" cy="1"/>
                      </a:xfrm>
                      <a:prstGeom prst="line">
                        <a:avLst/>
                      </a:prstGeom>
                      <a:ln w="158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 rot="16200000" flipH="1">
                        <a:off x="2730" y="1911"/>
                        <a:ext cx="194" cy="1"/>
                      </a:xfrm>
                      <a:prstGeom prst="line">
                        <a:avLst/>
                      </a:prstGeom>
                      <a:ln w="158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66575" name="Picture 46" descr="trasa.pn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104387" y="1879056"/>
                      <a:ext cx="2916173" cy="262150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cxnSp>
                <p:nvCxnSpPr>
                  <p:cNvPr id="64" name="Straight Connector 63"/>
                  <p:cNvCxnSpPr/>
                  <p:nvPr/>
                </p:nvCxnSpPr>
                <p:spPr bwMode="auto">
                  <a:xfrm>
                    <a:off x="6013032" y="3612541"/>
                    <a:ext cx="73025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577" name="Group 17"/>
                <p:cNvGrpSpPr>
                  <a:grpSpLocks/>
                </p:cNvGrpSpPr>
                <p:nvPr/>
              </p:nvGrpSpPr>
              <p:grpSpPr bwMode="auto">
                <a:xfrm>
                  <a:off x="3560" y="935"/>
                  <a:ext cx="772" cy="399"/>
                  <a:chOff x="3560" y="935"/>
                  <a:chExt cx="772" cy="399"/>
                </a:xfrm>
              </p:grpSpPr>
              <p:pic>
                <p:nvPicPr>
                  <p:cNvPr id="66578" name="Picture 18" descr="1403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560" y="935"/>
                    <a:ext cx="771" cy="13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579" name="Picture 19" descr="talas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570" y="1095"/>
                    <a:ext cx="762" cy="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580" name="Picture 20" descr="tecenja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572" y="1225"/>
                    <a:ext cx="760" cy="109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66581" name="Picture 21" descr="Epss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24" y="2976"/>
                <a:ext cx="181" cy="82"/>
              </a:xfrm>
              <a:prstGeom prst="rect">
                <a:avLst/>
              </a:prstGeom>
              <a:noFill/>
            </p:spPr>
          </p:pic>
        </p:grpSp>
        <p:pic>
          <p:nvPicPr>
            <p:cNvPr id="48" name="Picture 47" descr="ni5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976" y="1484784"/>
              <a:ext cx="118872" cy="2377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30475" y="1400175"/>
            <a:ext cx="4459288" cy="4429125"/>
            <a:chOff x="2530475" y="1400175"/>
            <a:chExt cx="4459288" cy="4429125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2530475" y="1400175"/>
              <a:ext cx="4459288" cy="4429125"/>
              <a:chOff x="1594" y="882"/>
              <a:chExt cx="2809" cy="2790"/>
            </a:xfrm>
          </p:grpSpPr>
          <p:grpSp>
            <p:nvGrpSpPr>
              <p:cNvPr id="67590" name="Group 6"/>
              <p:cNvGrpSpPr>
                <a:grpSpLocks/>
              </p:cNvGrpSpPr>
              <p:nvPr/>
            </p:nvGrpSpPr>
            <p:grpSpPr bwMode="auto">
              <a:xfrm>
                <a:off x="1594" y="882"/>
                <a:ext cx="2809" cy="2790"/>
                <a:chOff x="1594" y="882"/>
                <a:chExt cx="2809" cy="2790"/>
              </a:xfrm>
            </p:grpSpPr>
            <p:grpSp>
              <p:nvGrpSpPr>
                <p:cNvPr id="67591" name="Group 7"/>
                <p:cNvGrpSpPr>
                  <a:grpSpLocks/>
                </p:cNvGrpSpPr>
                <p:nvPr/>
              </p:nvGrpSpPr>
              <p:grpSpPr bwMode="auto">
                <a:xfrm rot="18600000">
                  <a:off x="1604" y="872"/>
                  <a:ext cx="2790" cy="2809"/>
                  <a:chOff x="1600" y="878"/>
                  <a:chExt cx="2790" cy="2809"/>
                </a:xfrm>
              </p:grpSpPr>
              <p:grpSp>
                <p:nvGrpSpPr>
                  <p:cNvPr id="67592" name="Group 67"/>
                  <p:cNvGrpSpPr>
                    <a:grpSpLocks/>
                  </p:cNvGrpSpPr>
                  <p:nvPr/>
                </p:nvGrpSpPr>
                <p:grpSpPr bwMode="auto">
                  <a:xfrm rot="3005261">
                    <a:off x="1590" y="888"/>
                    <a:ext cx="2809" cy="2790"/>
                    <a:chOff x="2523819" y="1409018"/>
                    <a:chExt cx="4459288" cy="4429125"/>
                  </a:xfrm>
                </p:grpSpPr>
                <p:grpSp>
                  <p:nvGrpSpPr>
                    <p:cNvPr id="67593" name="Group 47"/>
                    <p:cNvGrpSpPr>
                      <a:grpSpLocks/>
                    </p:cNvGrpSpPr>
                    <p:nvPr/>
                  </p:nvGrpSpPr>
                  <p:grpSpPr bwMode="auto">
                    <a:xfrm rot="-2992501">
                      <a:off x="2538900" y="1393937"/>
                      <a:ext cx="4429125" cy="4459288"/>
                      <a:chOff x="2287589" y="830264"/>
                      <a:chExt cx="4429125" cy="4459288"/>
                    </a:xfrm>
                  </p:grpSpPr>
                  <p:grpSp>
                    <p:nvGrpSpPr>
                      <p:cNvPr id="67594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87589" y="830264"/>
                        <a:ext cx="4429125" cy="4459288"/>
                        <a:chOff x="1440" y="521"/>
                        <a:chExt cx="2790" cy="2809"/>
                      </a:xfrm>
                    </p:grpSpPr>
                    <p:grpSp>
                      <p:nvGrpSpPr>
                        <p:cNvPr id="67595" name="Group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40" y="521"/>
                          <a:ext cx="2790" cy="2809"/>
                          <a:chOff x="1440" y="521"/>
                          <a:chExt cx="2790" cy="2809"/>
                        </a:xfrm>
                      </p:grpSpPr>
                      <p:grpSp>
                        <p:nvGrpSpPr>
                          <p:cNvPr id="8" name="Group 39"/>
                          <p:cNvGrpSpPr/>
                          <p:nvPr/>
                        </p:nvGrpSpPr>
                        <p:grpSpPr>
                          <a:xfrm>
                            <a:off x="1440" y="521"/>
                            <a:ext cx="2790" cy="2809"/>
                            <a:chOff x="2356482" y="1214896"/>
                            <a:chExt cx="4428440" cy="4429725"/>
                          </a:xfrm>
                          <a:solidFill>
                            <a:schemeClr val="bg1">
                              <a:lumMod val="95000"/>
                              <a:alpha val="37000"/>
                            </a:schemeClr>
                          </a:solidFill>
                        </p:grpSpPr>
                        <p:sp>
                          <p:nvSpPr>
                            <p:cNvPr id="42" name="Rectangle 41"/>
                            <p:cNvSpPr/>
                            <p:nvPr/>
                          </p:nvSpPr>
                          <p:spPr>
                            <a:xfrm>
                              <a:off x="2356482" y="1214896"/>
                              <a:ext cx="4428440" cy="4429725"/>
                            </a:xfrm>
                            <a:prstGeom prst="rect">
                              <a:avLst/>
                            </a:prstGeom>
                            <a:grpFill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9" name="Group 1"/>
                            <p:cNvGrpSpPr/>
                            <p:nvPr/>
                          </p:nvGrpSpPr>
                          <p:grpSpPr>
                            <a:xfrm>
                              <a:off x="2756861" y="1285860"/>
                              <a:ext cx="3599544" cy="3929806"/>
                              <a:chOff x="6500199" y="1730339"/>
                              <a:chExt cx="3599544" cy="3929806"/>
                            </a:xfrm>
                            <a:grpFill/>
                          </p:grpSpPr>
                          <p:grpSp>
                            <p:nvGrpSpPr>
                              <p:cNvPr id="10" name="Group 31"/>
                              <p:cNvGrpSpPr/>
                              <p:nvPr/>
                            </p:nvGrpSpPr>
                            <p:grpSpPr>
                              <a:xfrm>
                                <a:off x="8186750" y="1730339"/>
                                <a:ext cx="228601" cy="341338"/>
                                <a:chOff x="4371974" y="679421"/>
                                <a:chExt cx="228601" cy="341338"/>
                              </a:xfrm>
                              <a:grpFill/>
                            </p:grpSpPr>
                            <p:sp>
                              <p:nvSpPr>
                                <p:cNvPr id="45" name="Isosceles Triangle 44"/>
                                <p:cNvSpPr/>
                                <p:nvPr/>
                              </p:nvSpPr>
                              <p:spPr>
                                <a:xfrm>
                                  <a:off x="4371974" y="679421"/>
                                  <a:ext cx="228601" cy="214314"/>
                                </a:xfrm>
                                <a:prstGeom prst="triangle">
                                  <a:avLst/>
                                </a:prstGeom>
                                <a:grpFill/>
                                <a:ln w="1587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cxnSp>
                              <p:nvCxnSpPr>
                                <p:cNvPr id="46" name="Straight Connector 5"/>
                                <p:cNvCxnSpPr>
                                  <a:stCxn id="45" idx="3"/>
                                </p:cNvCxnSpPr>
                                <p:nvPr/>
                              </p:nvCxnSpPr>
                              <p:spPr>
                                <a:xfrm rot="16200000" flipH="1">
                                  <a:off x="4422766" y="957244"/>
                                  <a:ext cx="127025" cy="6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587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" name="Oval 2"/>
                              <p:cNvSpPr/>
                              <p:nvPr/>
                            </p:nvSpPr>
                            <p:spPr>
                              <a:xfrm>
                                <a:off x="6500199" y="2072252"/>
                                <a:ext cx="3599544" cy="3587893"/>
                              </a:xfrm>
                              <a:prstGeom prst="ellipse">
                                <a:avLst/>
                              </a:prstGeom>
                              <a:grpFill/>
                              <a:ln w="2222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50" name="Isosceles Tri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1424" y="538"/>
                            <a:ext cx="392" cy="360"/>
                          </a:xfrm>
                          <a:prstGeom prst="triangle">
                            <a:avLst>
                              <a:gd name="adj" fmla="val 333"/>
                            </a:avLst>
                          </a:prstGeom>
                          <a:solidFill>
                            <a:srgbClr val="D9D9D9"/>
                          </a:solidFill>
                          <a:ln w="25400" algn="ctr">
                            <a:solidFill>
                              <a:srgbClr val="BFBFB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eaVert"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2739" y="1914"/>
                          <a:ext cx="180" cy="1"/>
                        </a:xfrm>
                        <a:prstGeom prst="line">
                          <a:avLst/>
                        </a:prstGeom>
                        <a:ln w="158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Connector 61"/>
                        <p:cNvCxnSpPr/>
                        <p:nvPr/>
                      </p:nvCxnSpPr>
                      <p:spPr>
                        <a:xfrm rot="16200000" flipH="1">
                          <a:off x="2730" y="1911"/>
                          <a:ext cx="194" cy="1"/>
                        </a:xfrm>
                        <a:prstGeom prst="line">
                          <a:avLst/>
                        </a:prstGeom>
                        <a:ln w="158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pic>
                    <p:nvPicPr>
                      <p:cNvPr id="67600" name="Picture 46" descr="trasa.pn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387" y="1879056"/>
                        <a:ext cx="2916173" cy="26215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cxnSp>
                  <p:nvCxnSpPr>
                    <p:cNvPr id="64" name="Straight Connector 63"/>
                    <p:cNvCxnSpPr/>
                    <p:nvPr/>
                  </p:nvCxnSpPr>
                  <p:spPr bwMode="auto">
                    <a:xfrm>
                      <a:off x="6012239" y="3613336"/>
                      <a:ext cx="73025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6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560" y="935"/>
                    <a:ext cx="772" cy="399"/>
                    <a:chOff x="3560" y="935"/>
                    <a:chExt cx="772" cy="399"/>
                  </a:xfrm>
                </p:grpSpPr>
                <p:pic>
                  <p:nvPicPr>
                    <p:cNvPr id="67603" name="Picture 19" descr="1403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60" y="935"/>
                      <a:ext cx="771" cy="13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67604" name="Picture 20" descr="tala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70" y="1095"/>
                      <a:ext cx="762" cy="104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67605" name="Picture 21" descr="tecenj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72" y="1225"/>
                      <a:ext cx="760" cy="109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67606" name="Group 22"/>
                <p:cNvGrpSpPr>
                  <a:grpSpLocks/>
                </p:cNvGrpSpPr>
                <p:nvPr/>
              </p:nvGrpSpPr>
              <p:grpSpPr bwMode="auto">
                <a:xfrm>
                  <a:off x="3355" y="1379"/>
                  <a:ext cx="191" cy="138"/>
                  <a:chOff x="3355" y="1379"/>
                  <a:chExt cx="191" cy="138"/>
                </a:xfrm>
              </p:grpSpPr>
              <p:cxnSp>
                <p:nvCxnSpPr>
                  <p:cNvPr id="67607" name="Straight Arrow Connector 4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417" y="1388"/>
                    <a:ext cx="138" cy="12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rgbClr val="002060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43" name="Oval 42"/>
                  <p:cNvSpPr/>
                  <p:nvPr/>
                </p:nvSpPr>
                <p:spPr bwMode="auto">
                  <a:xfrm>
                    <a:off x="3462" y="1442"/>
                    <a:ext cx="34" cy="34"/>
                  </a:xfrm>
                  <a:prstGeom prst="ellipse">
                    <a:avLst/>
                  </a:prstGeom>
                  <a:ln>
                    <a:solidFill>
                      <a:srgbClr val="00206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67609" name="Picture 25" descr="a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355" y="1422"/>
                    <a:ext cx="61" cy="71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67610" name="Picture 26" descr="Epss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8600000">
                <a:off x="3804" y="2309"/>
                <a:ext cx="181" cy="82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Picture 33" descr="ni5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976" y="1484784"/>
              <a:ext cx="118872" cy="2377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4019550" y="4340225"/>
            <a:ext cx="1768475" cy="327025"/>
          </a:xfrm>
          <a:prstGeom prst="line">
            <a:avLst/>
          </a:prstGeom>
          <a:noFill/>
          <a:ln w="19050" algn="ctr">
            <a:solidFill>
              <a:srgbClr val="002060"/>
            </a:solidFill>
            <a:prstDash val="sysDash"/>
            <a:round/>
            <a:headEnd/>
            <a:tailEnd/>
          </a:ln>
        </p:spPr>
      </p:cxnSp>
      <p:grpSp>
        <p:nvGrpSpPr>
          <p:cNvPr id="68635" name="Group 27"/>
          <p:cNvGrpSpPr>
            <a:grpSpLocks/>
          </p:cNvGrpSpPr>
          <p:nvPr/>
        </p:nvGrpSpPr>
        <p:grpSpPr bwMode="auto">
          <a:xfrm>
            <a:off x="2941638" y="1804988"/>
            <a:ext cx="3602037" cy="3843337"/>
            <a:chOff x="1853" y="1137"/>
            <a:chExt cx="2269" cy="2421"/>
          </a:xfrm>
        </p:grpSpPr>
        <p:sp>
          <p:nvSpPr>
            <p:cNvPr id="35" name="Arc 34"/>
            <p:cNvSpPr>
              <a:spLocks noChangeArrowheads="1"/>
            </p:cNvSpPr>
            <p:nvPr/>
          </p:nvSpPr>
          <p:spPr bwMode="auto">
            <a:xfrm>
              <a:off x="1853" y="1137"/>
              <a:ext cx="2269" cy="2287"/>
            </a:xfrm>
            <a:custGeom>
              <a:avLst/>
              <a:gdLst>
                <a:gd name="T0" fmla="*/ 1831180 w 3601414"/>
                <a:gd name="T1" fmla="*/ 260 h 3631368"/>
                <a:gd name="T2" fmla="*/ 1800707 w 3601414"/>
                <a:gd name="T3" fmla="*/ 1815684 h 3631368"/>
                <a:gd name="T4" fmla="*/ 2142156 w 3601414"/>
                <a:gd name="T5" fmla="*/ 3598427 h 3631368"/>
                <a:gd name="T6" fmla="*/ 11796480 60000 65536"/>
                <a:gd name="T7" fmla="*/ 11796480 60000 65536"/>
                <a:gd name="T8" fmla="*/ 11796480 60000 65536"/>
                <a:gd name="T9" fmla="*/ 1831180 w 3601414"/>
                <a:gd name="T10" fmla="*/ 260 h 3631368"/>
                <a:gd name="T11" fmla="*/ 3601414 w 3601414"/>
                <a:gd name="T12" fmla="*/ 3598427 h 36313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1414" h="3631368" stroke="0">
                  <a:moveTo>
                    <a:pt x="1831180" y="260"/>
                  </a:moveTo>
                  <a:lnTo>
                    <a:pt x="1831179" y="260"/>
                  </a:lnTo>
                  <a:cubicBezTo>
                    <a:pt x="2813662" y="17027"/>
                    <a:pt x="3601414" y="824888"/>
                    <a:pt x="3601414" y="1815684"/>
                  </a:cubicBezTo>
                  <a:cubicBezTo>
                    <a:pt x="3601414" y="2685709"/>
                    <a:pt x="2989347" y="3433456"/>
                    <a:pt x="2142152" y="3598428"/>
                  </a:cubicBezTo>
                  <a:lnTo>
                    <a:pt x="1800707" y="1815684"/>
                  </a:lnTo>
                  <a:close/>
                </a:path>
                <a:path w="3601414" h="3631368" fill="none">
                  <a:moveTo>
                    <a:pt x="1831180" y="260"/>
                  </a:moveTo>
                  <a:lnTo>
                    <a:pt x="1831179" y="260"/>
                  </a:lnTo>
                  <a:cubicBezTo>
                    <a:pt x="2813662" y="17027"/>
                    <a:pt x="3601414" y="824888"/>
                    <a:pt x="3601414" y="1815684"/>
                  </a:cubicBezTo>
                  <a:cubicBezTo>
                    <a:pt x="3601414" y="2685709"/>
                    <a:pt x="2989347" y="3433456"/>
                    <a:pt x="2142152" y="3598428"/>
                  </a:cubicBezTo>
                </a:path>
              </a:pathLst>
            </a:custGeom>
            <a:noFill/>
            <a:ln w="28575" algn="ctr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95" y="3384"/>
              <a:ext cx="406" cy="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sr-Latn-CS" sz="12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170°</a:t>
              </a:r>
              <a:endParaRPr lang="en-US" sz="1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8638" name="Group 30"/>
          <p:cNvGrpSpPr>
            <a:grpSpLocks/>
          </p:cNvGrpSpPr>
          <p:nvPr/>
        </p:nvGrpSpPr>
        <p:grpSpPr bwMode="auto">
          <a:xfrm>
            <a:off x="3179763" y="2276475"/>
            <a:ext cx="3121025" cy="2659063"/>
            <a:chOff x="2003" y="1434"/>
            <a:chExt cx="1966" cy="1675"/>
          </a:xfrm>
        </p:grpSpPr>
        <p:sp>
          <p:nvSpPr>
            <p:cNvPr id="68639" name="Isosceles Triangle 47"/>
            <p:cNvSpPr>
              <a:spLocks noChangeArrowheads="1"/>
            </p:cNvSpPr>
            <p:nvPr/>
          </p:nvSpPr>
          <p:spPr bwMode="auto">
            <a:xfrm>
              <a:off x="3831" y="1503"/>
              <a:ext cx="45" cy="4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Isosceles Triangle 49"/>
            <p:cNvSpPr>
              <a:spLocks noChangeArrowheads="1"/>
            </p:cNvSpPr>
            <p:nvPr/>
          </p:nvSpPr>
          <p:spPr bwMode="auto">
            <a:xfrm>
              <a:off x="2097" y="2976"/>
              <a:ext cx="45" cy="4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8641" name="Picture 33" descr="bvelik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0" y="1434"/>
              <a:ext cx="69" cy="91"/>
            </a:xfrm>
            <a:prstGeom prst="rect">
              <a:avLst/>
            </a:prstGeom>
            <a:noFill/>
          </p:spPr>
        </p:pic>
        <p:pic>
          <p:nvPicPr>
            <p:cNvPr id="68642" name="Picture 34" descr="bvelik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3" y="3018"/>
              <a:ext cx="69" cy="91"/>
            </a:xfrm>
            <a:prstGeom prst="rect">
              <a:avLst/>
            </a:prstGeom>
            <a:noFill/>
          </p:spPr>
        </p:pic>
      </p:grpSp>
      <p:grpSp>
        <p:nvGrpSpPr>
          <p:cNvPr id="68643" name="Group 35"/>
          <p:cNvGrpSpPr>
            <a:grpSpLocks/>
          </p:cNvGrpSpPr>
          <p:nvPr/>
        </p:nvGrpSpPr>
        <p:grpSpPr bwMode="auto">
          <a:xfrm>
            <a:off x="4787900" y="4756150"/>
            <a:ext cx="219075" cy="314325"/>
            <a:chOff x="4630" y="2750"/>
            <a:chExt cx="138" cy="198"/>
          </a:xfrm>
        </p:grpSpPr>
        <p:grpSp>
          <p:nvGrpSpPr>
            <p:cNvPr id="68644" name="Group 36"/>
            <p:cNvGrpSpPr>
              <a:grpSpLocks/>
            </p:cNvGrpSpPr>
            <p:nvPr/>
          </p:nvGrpSpPr>
          <p:grpSpPr bwMode="auto">
            <a:xfrm>
              <a:off x="4730" y="2750"/>
              <a:ext cx="38" cy="198"/>
              <a:chOff x="4730" y="2750"/>
              <a:chExt cx="38" cy="198"/>
            </a:xfrm>
          </p:grpSpPr>
          <p:cxnSp>
            <p:nvCxnSpPr>
              <p:cNvPr id="68645" name="Straight Arrow Connector 41"/>
              <p:cNvCxnSpPr>
                <a:cxnSpLocks noChangeShapeType="1"/>
              </p:cNvCxnSpPr>
              <p:nvPr/>
            </p:nvCxnSpPr>
            <p:spPr bwMode="auto">
              <a:xfrm rot="16200000" flipV="1">
                <a:off x="4650" y="2830"/>
                <a:ext cx="198" cy="38"/>
              </a:xfrm>
              <a:prstGeom prst="straightConnector1">
                <a:avLst/>
              </a:prstGeom>
              <a:noFill/>
              <a:ln w="12700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43" name="Oval 42"/>
              <p:cNvSpPr/>
              <p:nvPr/>
            </p:nvSpPr>
            <p:spPr bwMode="auto">
              <a:xfrm>
                <a:off x="4734" y="2849"/>
                <a:ext cx="34" cy="34"/>
              </a:xfrm>
              <a:prstGeom prst="ellipse">
                <a:avLst/>
              </a:prstGeom>
              <a:ln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8647" name="Picture 39" descr="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0" y="2787"/>
              <a:ext cx="56" cy="90"/>
            </a:xfrm>
            <a:prstGeom prst="rect">
              <a:avLst/>
            </a:prstGeom>
            <a:noFill/>
          </p:spPr>
        </p:pic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46350" y="1397000"/>
            <a:ext cx="4429125" cy="4459288"/>
            <a:chOff x="2546350" y="1397000"/>
            <a:chExt cx="4429125" cy="4459288"/>
          </a:xfrm>
        </p:grpSpPr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 rot="2978151">
              <a:off x="2531269" y="1412081"/>
              <a:ext cx="4459288" cy="4429125"/>
              <a:chOff x="1594" y="882"/>
              <a:chExt cx="2809" cy="2790"/>
            </a:xfrm>
          </p:grpSpPr>
          <p:grpSp>
            <p:nvGrpSpPr>
              <p:cNvPr id="68613" name="Group 5"/>
              <p:cNvGrpSpPr>
                <a:grpSpLocks/>
              </p:cNvGrpSpPr>
              <p:nvPr/>
            </p:nvGrpSpPr>
            <p:grpSpPr bwMode="auto">
              <a:xfrm>
                <a:off x="1594" y="882"/>
                <a:ext cx="2809" cy="2790"/>
                <a:chOff x="1594" y="882"/>
                <a:chExt cx="2809" cy="2790"/>
              </a:xfrm>
            </p:grpSpPr>
            <p:grpSp>
              <p:nvGrpSpPr>
                <p:cNvPr id="68614" name="Group 6"/>
                <p:cNvGrpSpPr>
                  <a:grpSpLocks/>
                </p:cNvGrpSpPr>
                <p:nvPr/>
              </p:nvGrpSpPr>
              <p:grpSpPr bwMode="auto">
                <a:xfrm rot="18600000">
                  <a:off x="1604" y="872"/>
                  <a:ext cx="2790" cy="2809"/>
                  <a:chOff x="1600" y="878"/>
                  <a:chExt cx="2790" cy="2809"/>
                </a:xfrm>
              </p:grpSpPr>
              <p:grpSp>
                <p:nvGrpSpPr>
                  <p:cNvPr id="68615" name="Group 67"/>
                  <p:cNvGrpSpPr>
                    <a:grpSpLocks/>
                  </p:cNvGrpSpPr>
                  <p:nvPr/>
                </p:nvGrpSpPr>
                <p:grpSpPr bwMode="auto">
                  <a:xfrm rot="3005261">
                    <a:off x="1590" y="888"/>
                    <a:ext cx="2809" cy="2790"/>
                    <a:chOff x="2523819" y="1409018"/>
                    <a:chExt cx="4459288" cy="4429125"/>
                  </a:xfrm>
                </p:grpSpPr>
                <p:grpSp>
                  <p:nvGrpSpPr>
                    <p:cNvPr id="68616" name="Group 47"/>
                    <p:cNvGrpSpPr>
                      <a:grpSpLocks/>
                    </p:cNvGrpSpPr>
                    <p:nvPr/>
                  </p:nvGrpSpPr>
                  <p:grpSpPr bwMode="auto">
                    <a:xfrm rot="-2992501">
                      <a:off x="2538900" y="1393937"/>
                      <a:ext cx="4429125" cy="4459288"/>
                      <a:chOff x="2287589" y="830264"/>
                      <a:chExt cx="4429125" cy="4459288"/>
                    </a:xfrm>
                  </p:grpSpPr>
                  <p:grpSp>
                    <p:nvGrpSpPr>
                      <p:cNvPr id="68617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87589" y="830264"/>
                        <a:ext cx="4429125" cy="4459288"/>
                        <a:chOff x="1440" y="521"/>
                        <a:chExt cx="2790" cy="2809"/>
                      </a:xfrm>
                    </p:grpSpPr>
                    <p:grpSp>
                      <p:nvGrpSpPr>
                        <p:cNvPr id="68618" name="Group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40" y="521"/>
                          <a:ext cx="2790" cy="2809"/>
                          <a:chOff x="1440" y="521"/>
                          <a:chExt cx="2790" cy="2809"/>
                        </a:xfrm>
                      </p:grpSpPr>
                      <p:grpSp>
                        <p:nvGrpSpPr>
                          <p:cNvPr id="8" name="Group 39"/>
                          <p:cNvGrpSpPr/>
                          <p:nvPr/>
                        </p:nvGrpSpPr>
                        <p:grpSpPr>
                          <a:xfrm>
                            <a:off x="1440" y="521"/>
                            <a:ext cx="2790" cy="2809"/>
                            <a:chOff x="2356482" y="1214896"/>
                            <a:chExt cx="4428440" cy="4429725"/>
                          </a:xfrm>
                          <a:solidFill>
                            <a:schemeClr val="bg1">
                              <a:lumMod val="95000"/>
                              <a:alpha val="37000"/>
                            </a:schemeClr>
                          </a:solidFill>
                        </p:grpSpPr>
                        <p:sp>
                          <p:nvSpPr>
                            <p:cNvPr id="42" name="Rectangle 41"/>
                            <p:cNvSpPr/>
                            <p:nvPr/>
                          </p:nvSpPr>
                          <p:spPr>
                            <a:xfrm>
                              <a:off x="2356482" y="1214896"/>
                              <a:ext cx="4428440" cy="4429725"/>
                            </a:xfrm>
                            <a:prstGeom prst="rect">
                              <a:avLst/>
                            </a:prstGeom>
                            <a:grpFill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9" name="Group 1"/>
                            <p:cNvGrpSpPr/>
                            <p:nvPr/>
                          </p:nvGrpSpPr>
                          <p:grpSpPr>
                            <a:xfrm>
                              <a:off x="2756861" y="1285860"/>
                              <a:ext cx="3599544" cy="3929806"/>
                              <a:chOff x="6500199" y="1730339"/>
                              <a:chExt cx="3599544" cy="3929806"/>
                            </a:xfrm>
                            <a:grpFill/>
                          </p:grpSpPr>
                          <p:grpSp>
                            <p:nvGrpSpPr>
                              <p:cNvPr id="10" name="Group 31"/>
                              <p:cNvGrpSpPr/>
                              <p:nvPr/>
                            </p:nvGrpSpPr>
                            <p:grpSpPr>
                              <a:xfrm>
                                <a:off x="8186750" y="1730339"/>
                                <a:ext cx="228601" cy="341338"/>
                                <a:chOff x="4371974" y="679421"/>
                                <a:chExt cx="228601" cy="341338"/>
                              </a:xfrm>
                              <a:grpFill/>
                            </p:grpSpPr>
                            <p:sp>
                              <p:nvSpPr>
                                <p:cNvPr id="45" name="Isosceles Triangle 44"/>
                                <p:cNvSpPr/>
                                <p:nvPr/>
                              </p:nvSpPr>
                              <p:spPr>
                                <a:xfrm>
                                  <a:off x="4371974" y="679421"/>
                                  <a:ext cx="228601" cy="214314"/>
                                </a:xfrm>
                                <a:prstGeom prst="triangle">
                                  <a:avLst/>
                                </a:prstGeom>
                                <a:grpFill/>
                                <a:ln w="1587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cxnSp>
                              <p:nvCxnSpPr>
                                <p:cNvPr id="46" name="Straight Connector 5"/>
                                <p:cNvCxnSpPr>
                                  <a:stCxn id="45" idx="3"/>
                                </p:cNvCxnSpPr>
                                <p:nvPr/>
                              </p:nvCxnSpPr>
                              <p:spPr>
                                <a:xfrm rot="16200000" flipH="1">
                                  <a:off x="4422766" y="957244"/>
                                  <a:ext cx="127025" cy="6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5875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" name="Oval 2"/>
                              <p:cNvSpPr/>
                              <p:nvPr/>
                            </p:nvSpPr>
                            <p:spPr>
                              <a:xfrm>
                                <a:off x="6500199" y="2072252"/>
                                <a:ext cx="3599544" cy="3587893"/>
                              </a:xfrm>
                              <a:prstGeom prst="ellipse">
                                <a:avLst/>
                              </a:prstGeom>
                              <a:grpFill/>
                              <a:ln w="2222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50" name="Isosceles Tri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1424" y="538"/>
                            <a:ext cx="392" cy="360"/>
                          </a:xfrm>
                          <a:prstGeom prst="triangle">
                            <a:avLst>
                              <a:gd name="adj" fmla="val 333"/>
                            </a:avLst>
                          </a:prstGeom>
                          <a:solidFill>
                            <a:srgbClr val="D9D9D9"/>
                          </a:solidFill>
                          <a:ln w="25400" algn="ctr">
                            <a:solidFill>
                              <a:srgbClr val="BFBFB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2738" y="1914"/>
                          <a:ext cx="180" cy="1"/>
                        </a:xfrm>
                        <a:prstGeom prst="line">
                          <a:avLst/>
                        </a:prstGeom>
                        <a:ln w="158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Connector 61"/>
                        <p:cNvCxnSpPr/>
                        <p:nvPr/>
                      </p:nvCxnSpPr>
                      <p:spPr>
                        <a:xfrm rot="16200000" flipH="1">
                          <a:off x="2727" y="1912"/>
                          <a:ext cx="194" cy="1"/>
                        </a:xfrm>
                        <a:prstGeom prst="line">
                          <a:avLst/>
                        </a:prstGeom>
                        <a:ln w="158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pic>
                    <p:nvPicPr>
                      <p:cNvPr id="68623" name="Picture 46" descr="trasa.pn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387" y="1879056"/>
                        <a:ext cx="2916173" cy="26215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cxnSp>
                  <p:nvCxnSpPr>
                    <p:cNvPr id="64" name="Straight Connector 63"/>
                    <p:cNvCxnSpPr/>
                    <p:nvPr/>
                  </p:nvCxnSpPr>
                  <p:spPr bwMode="auto">
                    <a:xfrm>
                      <a:off x="6011142" y="3613678"/>
                      <a:ext cx="73025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625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560" y="935"/>
                    <a:ext cx="772" cy="399"/>
                    <a:chOff x="3560" y="935"/>
                    <a:chExt cx="772" cy="399"/>
                  </a:xfrm>
                </p:grpSpPr>
                <p:pic>
                  <p:nvPicPr>
                    <p:cNvPr id="68626" name="Picture 18" descr="1403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60" y="935"/>
                      <a:ext cx="771" cy="13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68627" name="Picture 19" descr="tala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70" y="1095"/>
                      <a:ext cx="762" cy="104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68628" name="Picture 20" descr="tecenj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572" y="1225"/>
                      <a:ext cx="760" cy="109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68629" name="Group 21"/>
                <p:cNvGrpSpPr>
                  <a:grpSpLocks/>
                </p:cNvGrpSpPr>
                <p:nvPr/>
              </p:nvGrpSpPr>
              <p:grpSpPr bwMode="auto">
                <a:xfrm>
                  <a:off x="3355" y="1379"/>
                  <a:ext cx="191" cy="138"/>
                  <a:chOff x="3355" y="1379"/>
                  <a:chExt cx="191" cy="138"/>
                </a:xfrm>
              </p:grpSpPr>
              <p:cxnSp>
                <p:nvCxnSpPr>
                  <p:cNvPr id="68630" name="Straight Arrow Connector 4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417" y="1388"/>
                    <a:ext cx="138" cy="120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rgbClr val="002060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1442"/>
                    <a:ext cx="34" cy="3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pPr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pic>
                <p:nvPicPr>
                  <p:cNvPr id="68632" name="Picture 24" descr="a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355" y="1422"/>
                    <a:ext cx="61" cy="71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68633" name="Picture 25" descr="Epss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8600000">
                <a:off x="3804" y="2309"/>
                <a:ext cx="181" cy="82"/>
              </a:xfrm>
              <a:prstGeom prst="rect">
                <a:avLst/>
              </a:prstGeom>
              <a:noFill/>
            </p:spPr>
          </p:pic>
        </p:grpSp>
        <p:pic>
          <p:nvPicPr>
            <p:cNvPr id="48" name="Picture 47" descr="ni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2160" y="1988840"/>
              <a:ext cx="195072" cy="143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9636" name="Picture 24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5524500" y="1989138"/>
            <a:ext cx="487363" cy="322262"/>
            <a:chOff x="3480" y="1253"/>
            <a:chExt cx="307" cy="203"/>
          </a:xfrm>
        </p:grpSpPr>
        <p:sp>
          <p:nvSpPr>
            <p:cNvPr id="73" name="Freeform 72"/>
            <p:cNvSpPr>
              <a:spLocks noChangeArrowheads="1"/>
            </p:cNvSpPr>
            <p:nvPr/>
          </p:nvSpPr>
          <p:spPr bwMode="auto">
            <a:xfrm>
              <a:off x="3480" y="1344"/>
              <a:ext cx="156" cy="112"/>
            </a:xfrm>
            <a:custGeom>
              <a:avLst/>
              <a:gdLst>
                <a:gd name="T0" fmla="*/ 0 w 247650"/>
                <a:gd name="T1" fmla="*/ 177800 h 177800"/>
                <a:gd name="T2" fmla="*/ 60325 w 247650"/>
                <a:gd name="T3" fmla="*/ 152400 h 177800"/>
                <a:gd name="T4" fmla="*/ 133350 w 247650"/>
                <a:gd name="T5" fmla="*/ 111125 h 177800"/>
                <a:gd name="T6" fmla="*/ 206375 w 247650"/>
                <a:gd name="T7" fmla="*/ 53975 h 177800"/>
                <a:gd name="T8" fmla="*/ 247650 w 247650"/>
                <a:gd name="T9" fmla="*/ 0 h 177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650"/>
                <a:gd name="T16" fmla="*/ 0 h 177800"/>
                <a:gd name="T17" fmla="*/ 247650 w 247650"/>
                <a:gd name="T18" fmla="*/ 177800 h 177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650" h="177800">
                  <a:moveTo>
                    <a:pt x="0" y="177800"/>
                  </a:moveTo>
                  <a:cubicBezTo>
                    <a:pt x="19050" y="170656"/>
                    <a:pt x="38100" y="163512"/>
                    <a:pt x="60325" y="152400"/>
                  </a:cubicBezTo>
                  <a:cubicBezTo>
                    <a:pt x="82550" y="141288"/>
                    <a:pt x="109008" y="127529"/>
                    <a:pt x="133350" y="111125"/>
                  </a:cubicBezTo>
                  <a:cubicBezTo>
                    <a:pt x="157692" y="94721"/>
                    <a:pt x="187325" y="72496"/>
                    <a:pt x="206375" y="53975"/>
                  </a:cubicBezTo>
                  <a:cubicBezTo>
                    <a:pt x="225425" y="35454"/>
                    <a:pt x="236537" y="17727"/>
                    <a:pt x="247650" y="0"/>
                  </a:cubicBezTo>
                </a:path>
              </a:pathLst>
            </a:custGeom>
            <a:noFill/>
            <a:ln w="28575" algn="ctr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3626" y="1327"/>
              <a:ext cx="34" cy="34"/>
            </a:xfrm>
            <a:prstGeom prst="ellipse">
              <a:avLst/>
            </a:prstGeom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9675" name="Picture 43" descr="apri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253"/>
              <a:ext cx="91" cy="83"/>
            </a:xfrm>
            <a:prstGeom prst="rect">
              <a:avLst/>
            </a:prstGeom>
            <a:noFill/>
          </p:spPr>
        </p:pic>
      </p:grpSp>
      <p:grpSp>
        <p:nvGrpSpPr>
          <p:cNvPr id="69676" name="Group 44"/>
          <p:cNvGrpSpPr>
            <a:grpSpLocks/>
          </p:cNvGrpSpPr>
          <p:nvPr/>
        </p:nvGrpSpPr>
        <p:grpSpPr bwMode="auto">
          <a:xfrm>
            <a:off x="5937250" y="4305300"/>
            <a:ext cx="649288" cy="195263"/>
            <a:chOff x="3740" y="2712"/>
            <a:chExt cx="409" cy="123"/>
          </a:xfrm>
        </p:grpSpPr>
        <p:sp>
          <p:nvSpPr>
            <p:cNvPr id="72" name="Freeform 71"/>
            <p:cNvSpPr>
              <a:spLocks noChangeArrowheads="1"/>
            </p:cNvSpPr>
            <p:nvPr/>
          </p:nvSpPr>
          <p:spPr bwMode="auto">
            <a:xfrm>
              <a:off x="3740" y="2712"/>
              <a:ext cx="256" cy="84"/>
            </a:xfrm>
            <a:custGeom>
              <a:avLst/>
              <a:gdLst>
                <a:gd name="T0" fmla="*/ 0 w 406400"/>
                <a:gd name="T1" fmla="*/ 0 h 133350"/>
                <a:gd name="T2" fmla="*/ 79375 w 406400"/>
                <a:gd name="T3" fmla="*/ 22225 h 133350"/>
                <a:gd name="T4" fmla="*/ 180975 w 406400"/>
                <a:gd name="T5" fmla="*/ 50800 h 133350"/>
                <a:gd name="T6" fmla="*/ 304800 w 406400"/>
                <a:gd name="T7" fmla="*/ 88900 h 133350"/>
                <a:gd name="T8" fmla="*/ 406400 w 406400"/>
                <a:gd name="T9" fmla="*/ 133350 h 133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400"/>
                <a:gd name="T16" fmla="*/ 0 h 133350"/>
                <a:gd name="T17" fmla="*/ 406400 w 406400"/>
                <a:gd name="T18" fmla="*/ 133350 h 133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400" h="133350">
                  <a:moveTo>
                    <a:pt x="0" y="0"/>
                  </a:moveTo>
                  <a:lnTo>
                    <a:pt x="79375" y="22225"/>
                  </a:lnTo>
                  <a:lnTo>
                    <a:pt x="180975" y="50800"/>
                  </a:lnTo>
                  <a:cubicBezTo>
                    <a:pt x="218546" y="61913"/>
                    <a:pt x="267229" y="75142"/>
                    <a:pt x="304800" y="88900"/>
                  </a:cubicBezTo>
                  <a:cubicBezTo>
                    <a:pt x="342371" y="102658"/>
                    <a:pt x="374385" y="118004"/>
                    <a:pt x="406400" y="133350"/>
                  </a:cubicBezTo>
                </a:path>
              </a:pathLst>
            </a:custGeom>
            <a:noFill/>
            <a:ln w="28575" algn="ctr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978" y="2778"/>
              <a:ext cx="34" cy="34"/>
            </a:xfrm>
            <a:prstGeom prst="ellipse">
              <a:avLst/>
            </a:prstGeom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9679" name="Picture 47" descr="bpri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2750"/>
              <a:ext cx="90" cy="85"/>
            </a:xfrm>
            <a:prstGeom prst="rect">
              <a:avLst/>
            </a:prstGeom>
            <a:noFill/>
          </p:spPr>
        </p:pic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7380312" y="3356992"/>
            <a:ext cx="144050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1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Δ</a:t>
            </a:r>
            <a:r>
              <a:rPr lang="en-US" sz="1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 – </a:t>
            </a:r>
            <a:r>
              <a:rPr lang="en-US" sz="10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horizontalna</a:t>
            </a:r>
            <a:r>
              <a:rPr lang="en-US" sz="1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</a:t>
            </a:r>
            <a:r>
              <a:rPr lang="en-US" sz="10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osa</a:t>
            </a:r>
            <a:r>
              <a:rPr lang="en-US" sz="1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rotacije</a:t>
            </a:r>
            <a:endParaRPr lang="el-GR" sz="10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547938" y="1385888"/>
            <a:ext cx="4429125" cy="4459287"/>
            <a:chOff x="2547938" y="1385888"/>
            <a:chExt cx="4429125" cy="4459287"/>
          </a:xfrm>
        </p:grpSpPr>
        <p:grpSp>
          <p:nvGrpSpPr>
            <p:cNvPr id="69638" name="Group 6"/>
            <p:cNvGrpSpPr>
              <a:grpSpLocks/>
            </p:cNvGrpSpPr>
            <p:nvPr/>
          </p:nvGrpSpPr>
          <p:grpSpPr bwMode="auto">
            <a:xfrm>
              <a:off x="2547938" y="1385888"/>
              <a:ext cx="4429125" cy="4459287"/>
              <a:chOff x="1605" y="873"/>
              <a:chExt cx="2790" cy="2809"/>
            </a:xfrm>
          </p:grpSpPr>
          <p:grpSp>
            <p:nvGrpSpPr>
              <p:cNvPr id="69639" name="Group 7"/>
              <p:cNvGrpSpPr>
                <a:grpSpLocks/>
              </p:cNvGrpSpPr>
              <p:nvPr/>
            </p:nvGrpSpPr>
            <p:grpSpPr bwMode="auto">
              <a:xfrm>
                <a:off x="1605" y="873"/>
                <a:ext cx="2790" cy="2809"/>
                <a:chOff x="1605" y="873"/>
                <a:chExt cx="2790" cy="2809"/>
              </a:xfrm>
            </p:grpSpPr>
            <p:grpSp>
              <p:nvGrpSpPr>
                <p:cNvPr id="69640" name="Group 8"/>
                <p:cNvGrpSpPr>
                  <a:grpSpLocks/>
                </p:cNvGrpSpPr>
                <p:nvPr/>
              </p:nvGrpSpPr>
              <p:grpSpPr bwMode="auto">
                <a:xfrm rot="2978151">
                  <a:off x="1595" y="883"/>
                  <a:ext cx="2809" cy="2790"/>
                  <a:chOff x="1594" y="882"/>
                  <a:chExt cx="2809" cy="2790"/>
                </a:xfrm>
              </p:grpSpPr>
              <p:grpSp>
                <p:nvGrpSpPr>
                  <p:cNvPr id="6964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594" y="882"/>
                    <a:ext cx="2809" cy="2790"/>
                    <a:chOff x="1594" y="882"/>
                    <a:chExt cx="2809" cy="2790"/>
                  </a:xfrm>
                </p:grpSpPr>
                <p:grpSp>
                  <p:nvGrpSpPr>
                    <p:cNvPr id="69642" name="Group 10"/>
                    <p:cNvGrpSpPr>
                      <a:grpSpLocks/>
                    </p:cNvGrpSpPr>
                    <p:nvPr/>
                  </p:nvGrpSpPr>
                  <p:grpSpPr bwMode="auto">
                    <a:xfrm rot="18600000">
                      <a:off x="1604" y="872"/>
                      <a:ext cx="2790" cy="2809"/>
                      <a:chOff x="1600" y="878"/>
                      <a:chExt cx="2790" cy="2809"/>
                    </a:xfrm>
                  </p:grpSpPr>
                  <p:grpSp>
                    <p:nvGrpSpPr>
                      <p:cNvPr id="69643" name="Group 67"/>
                      <p:cNvGrpSpPr>
                        <a:grpSpLocks/>
                      </p:cNvGrpSpPr>
                      <p:nvPr/>
                    </p:nvGrpSpPr>
                    <p:grpSpPr bwMode="auto">
                      <a:xfrm rot="3005261">
                        <a:off x="1590" y="888"/>
                        <a:ext cx="2809" cy="2790"/>
                        <a:chOff x="2523819" y="1409018"/>
                        <a:chExt cx="4459288" cy="4429125"/>
                      </a:xfrm>
                    </p:grpSpPr>
                    <p:grpSp>
                      <p:nvGrpSpPr>
                        <p:cNvPr id="69644" name="Group 4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2992501">
                          <a:off x="2538900" y="1393937"/>
                          <a:ext cx="4429125" cy="4459288"/>
                          <a:chOff x="2287589" y="830264"/>
                          <a:chExt cx="4429125" cy="4459288"/>
                        </a:xfrm>
                      </p:grpSpPr>
                      <p:grpSp>
                        <p:nvGrpSpPr>
                          <p:cNvPr id="69645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87589" y="830264"/>
                            <a:ext cx="4429125" cy="4459288"/>
                            <a:chOff x="1440" y="521"/>
                            <a:chExt cx="2790" cy="2809"/>
                          </a:xfrm>
                        </p:grpSpPr>
                        <p:grpSp>
                          <p:nvGrpSpPr>
                            <p:cNvPr id="69646" name="Group 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40" y="521"/>
                              <a:ext cx="2790" cy="2809"/>
                              <a:chOff x="1440" y="521"/>
                              <a:chExt cx="2790" cy="2809"/>
                            </a:xfrm>
                          </p:grpSpPr>
                          <p:grpSp>
                            <p:nvGrpSpPr>
                              <p:cNvPr id="8" name="Group 39"/>
                              <p:cNvGrpSpPr/>
                              <p:nvPr/>
                            </p:nvGrpSpPr>
                            <p:grpSpPr>
                              <a:xfrm>
                                <a:off x="1440" y="521"/>
                                <a:ext cx="2790" cy="2809"/>
                                <a:chOff x="2356482" y="1214896"/>
                                <a:chExt cx="4428440" cy="4429725"/>
                              </a:xfrm>
                              <a:solidFill>
                                <a:schemeClr val="bg1">
                                  <a:lumMod val="95000"/>
                                  <a:alpha val="37000"/>
                                </a:schemeClr>
                              </a:solidFill>
                            </p:grpSpPr>
                            <p:sp>
                              <p:nvSpPr>
                                <p:cNvPr id="42" name="Rectangle 41"/>
                                <p:cNvSpPr/>
                                <p:nvPr/>
                              </p:nvSpPr>
                              <p:spPr>
                                <a:xfrm>
                                  <a:off x="2356482" y="1214896"/>
                                  <a:ext cx="4428440" cy="4429725"/>
                                </a:xfrm>
                                <a:prstGeom prst="rect">
                                  <a:avLst/>
                                </a:prstGeom>
                                <a:grpFill/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9" name="Group 1"/>
                                <p:cNvGrpSpPr/>
                                <p:nvPr/>
                              </p:nvGrpSpPr>
                              <p:grpSpPr>
                                <a:xfrm>
                                  <a:off x="2756861" y="1285860"/>
                                  <a:ext cx="3599544" cy="3929806"/>
                                  <a:chOff x="6500199" y="1730339"/>
                                  <a:chExt cx="3599544" cy="3929806"/>
                                </a:xfrm>
                                <a:grpFill/>
                              </p:grpSpPr>
                              <p:grpSp>
                                <p:nvGrpSpPr>
                                  <p:cNvPr id="10" name="Group 31"/>
                                  <p:cNvGrpSpPr/>
                                  <p:nvPr/>
                                </p:nvGrpSpPr>
                                <p:grpSpPr>
                                  <a:xfrm>
                                    <a:off x="8186750" y="1730339"/>
                                    <a:ext cx="228601" cy="341338"/>
                                    <a:chOff x="4371974" y="679421"/>
                                    <a:chExt cx="228601" cy="341338"/>
                                  </a:xfrm>
                                  <a:grpFill/>
                                </p:grpSpPr>
                                <p:sp>
                                  <p:nvSpPr>
                                    <p:cNvPr id="45" name="Isosceles Triangle 4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71974" y="679421"/>
                                      <a:ext cx="228601" cy="214314"/>
                                    </a:xfrm>
                                    <a:prstGeom prst="triangle">
                                      <a:avLst/>
                                    </a:prstGeom>
                                    <a:grpFill/>
                                    <a:ln w="1587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 eaLnBrk="1" hangingPunct="1">
                                        <a:defRPr/>
                                      </a:pPr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46" name="Straight Connector 5"/>
                                    <p:cNvCxnSpPr>
                                      <a:stCxn id="45" idx="3"/>
                                    </p:cNvCxnSpPr>
                                    <p:nvPr/>
                                  </p:nvCxnSpPr>
                                  <p:spPr>
                                    <a:xfrm rot="16200000" flipH="1">
                                      <a:off x="4422766" y="957244"/>
                                      <a:ext cx="127025" cy="6"/>
                                    </a:xfrm>
                                    <a:prstGeom prst="line">
                                      <a:avLst/>
                                    </a:prstGeom>
                                    <a:grpFill/>
                                    <a:ln w="1587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2" name="Oval 2"/>
                                  <p:cNvSpPr/>
                                  <p:nvPr/>
                                </p:nvSpPr>
                                <p:spPr>
                                  <a:xfrm>
                                    <a:off x="6500199" y="2072252"/>
                                    <a:ext cx="3599544" cy="3587893"/>
                                  </a:xfrm>
                                  <a:prstGeom prst="ellipse">
                                    <a:avLst/>
                                  </a:prstGeom>
                                  <a:grpFill/>
                                  <a:ln w="22225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eaLnBrk="1" hangingPunct="1"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50" name="Isosceles Triangl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400000">
                                <a:off x="1424" y="538"/>
                                <a:ext cx="392" cy="360"/>
                              </a:xfrm>
                              <a:prstGeom prst="triangle">
                                <a:avLst>
                                  <a:gd name="adj" fmla="val 333"/>
                                </a:avLst>
                              </a:prstGeom>
                              <a:solidFill>
                                <a:srgbClr val="D9D9D9"/>
                              </a:solidFill>
                              <a:ln w="25400" algn="ctr">
                                <a:solidFill>
                                  <a:srgbClr val="BFBFBF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>
                                  <a:solidFill>
                                    <a:schemeClr val="lt1"/>
                                  </a:solidFill>
                                  <a:latin typeface="+mn-lt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61" name="Straight Connector 60"/>
                            <p:cNvCxnSpPr/>
                            <p:nvPr/>
                          </p:nvCxnSpPr>
                          <p:spPr>
                            <a:xfrm>
                              <a:off x="2738" y="1914"/>
                              <a:ext cx="180" cy="1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0070C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2" name="Straight Connector 61"/>
                            <p:cNvCxnSpPr/>
                            <p:nvPr/>
                          </p:nvCxnSpPr>
                          <p:spPr>
                            <a:xfrm rot="16200000" flipH="1">
                              <a:off x="2728" y="1911"/>
                              <a:ext cx="194" cy="1"/>
                            </a:xfrm>
                            <a:prstGeom prst="line">
                              <a:avLst/>
                            </a:prstGeom>
                            <a:ln w="15875">
                              <a:solidFill>
                                <a:srgbClr val="0070C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pic>
                        <p:nvPicPr>
                          <p:cNvPr id="69651" name="Picture 46" descr="trasa.pn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4387" y="1879056"/>
                            <a:ext cx="2916173" cy="262150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cxnSp>
                      <p:nvCxnSpPr>
                        <p:cNvPr id="64" name="Straight Connector 63"/>
                        <p:cNvCxnSpPr/>
                        <p:nvPr/>
                      </p:nvCxnSpPr>
                      <p:spPr bwMode="auto">
                        <a:xfrm>
                          <a:off x="6011049" y="3612558"/>
                          <a:ext cx="73025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9653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60" y="935"/>
                        <a:ext cx="772" cy="399"/>
                        <a:chOff x="3560" y="935"/>
                        <a:chExt cx="772" cy="399"/>
                      </a:xfrm>
                    </p:grpSpPr>
                    <p:pic>
                      <p:nvPicPr>
                        <p:cNvPr id="69654" name="Picture 22" descr="14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935"/>
                          <a:ext cx="771" cy="133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pic>
                      <p:nvPicPr>
                        <p:cNvPr id="69655" name="Picture 23" descr="talas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0" y="1095"/>
                          <a:ext cx="762" cy="104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pic>
                      <p:nvPicPr>
                        <p:cNvPr id="69656" name="Picture 24" descr="tecenj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2" y="1225"/>
                          <a:ext cx="760" cy="1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  <p:grpSp>
                  <p:nvGrpSpPr>
                    <p:cNvPr id="6965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55" y="1379"/>
                      <a:ext cx="191" cy="138"/>
                      <a:chOff x="3355" y="1379"/>
                      <a:chExt cx="191" cy="138"/>
                    </a:xfrm>
                  </p:grpSpPr>
                  <p:cxnSp>
                    <p:nvCxnSpPr>
                      <p:cNvPr id="69658" name="Straight Arrow Connector 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3417" y="1388"/>
                        <a:ext cx="138" cy="120"/>
                      </a:xfrm>
                      <a:prstGeom prst="straightConnector1">
                        <a:avLst/>
                      </a:prstGeom>
                      <a:noFill/>
                      <a:ln w="12700" algn="ctr">
                        <a:solidFill>
                          <a:srgbClr val="00206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sp>
                    <p:nvSpPr>
                      <p:cNvPr id="3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62" y="1442"/>
                        <a:ext cx="34" cy="3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algn="ctr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/>
                      <a:lstStyle/>
                      <a:p>
                        <a:pPr>
                          <a:defRPr/>
                        </a:pPr>
                        <a:endParaRPr lang="en-US">
                          <a:latin typeface="+mn-lt"/>
                        </a:endParaRPr>
                      </a:p>
                    </p:txBody>
                  </p:sp>
                  <p:pic>
                    <p:nvPicPr>
                      <p:cNvPr id="69660" name="Picture 28" descr="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" y="1422"/>
                        <a:ext cx="61" cy="71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  <p:pic>
                <p:nvPicPr>
                  <p:cNvPr id="69661" name="Picture 29" descr="Epss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 rot="18600000">
                    <a:off x="3804" y="2309"/>
                    <a:ext cx="181" cy="8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9662" name="Group 30"/>
                <p:cNvGrpSpPr>
                  <a:grpSpLocks/>
                </p:cNvGrpSpPr>
                <p:nvPr/>
              </p:nvGrpSpPr>
              <p:grpSpPr bwMode="auto">
                <a:xfrm>
                  <a:off x="3016" y="2996"/>
                  <a:ext cx="138" cy="198"/>
                  <a:chOff x="4630" y="2750"/>
                  <a:chExt cx="138" cy="198"/>
                </a:xfrm>
              </p:grpSpPr>
              <p:grpSp>
                <p:nvGrpSpPr>
                  <p:cNvPr id="6966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730" y="2750"/>
                    <a:ext cx="38" cy="198"/>
                    <a:chOff x="4730" y="2750"/>
                    <a:chExt cx="38" cy="198"/>
                  </a:xfrm>
                </p:grpSpPr>
                <p:cxnSp>
                  <p:nvCxnSpPr>
                    <p:cNvPr id="69664" name="Straight Arrow Connector 4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4650" y="2830"/>
                      <a:ext cx="198" cy="38"/>
                    </a:xfrm>
                    <a:prstGeom prst="straightConnector1">
                      <a:avLst/>
                    </a:prstGeom>
                    <a:noFill/>
                    <a:ln w="12700" algn="ctr">
                      <a:solidFill>
                        <a:srgbClr val="002060"/>
                      </a:solidFill>
                      <a:round/>
                      <a:headEnd/>
                      <a:tailEnd type="arrow" w="med" len="med"/>
                    </a:ln>
                  </p:spPr>
                </p:cxnSp>
                <p:sp>
                  <p:nvSpPr>
                    <p:cNvPr id="43" name="Oval 42"/>
                    <p:cNvSpPr/>
                    <p:nvPr/>
                  </p:nvSpPr>
                  <p:spPr bwMode="auto">
                    <a:xfrm>
                      <a:off x="4734" y="2849"/>
                      <a:ext cx="34" cy="34"/>
                    </a:xfrm>
                    <a:prstGeom prst="ellipse">
                      <a:avLst/>
                    </a:prstGeom>
                    <a:ln>
                      <a:solidFill>
                        <a:srgbClr val="00206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69666" name="Picture 34" descr="b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4630" y="2787"/>
                    <a:ext cx="56" cy="90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69667" name="Group 35"/>
              <p:cNvGrpSpPr>
                <a:grpSpLocks/>
              </p:cNvGrpSpPr>
              <p:nvPr/>
            </p:nvGrpSpPr>
            <p:grpSpPr bwMode="auto">
              <a:xfrm>
                <a:off x="2003" y="1434"/>
                <a:ext cx="1966" cy="1675"/>
                <a:chOff x="2003" y="1434"/>
                <a:chExt cx="1966" cy="1675"/>
              </a:xfrm>
            </p:grpSpPr>
            <p:sp>
              <p:nvSpPr>
                <p:cNvPr id="69668" name="Isosceles Triangle 47"/>
                <p:cNvSpPr>
                  <a:spLocks noChangeArrowheads="1"/>
                </p:cNvSpPr>
                <p:nvPr/>
              </p:nvSpPr>
              <p:spPr bwMode="auto">
                <a:xfrm>
                  <a:off x="3831" y="1503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69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2097" y="2976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69670" name="Picture 38" descr="bveliko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900" y="1434"/>
                  <a:ext cx="69" cy="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671" name="Picture 39" descr="bveliko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003" y="3018"/>
                  <a:ext cx="69" cy="91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5" name="Picture 54" descr="ni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12160" y="1988840"/>
              <a:ext cx="195072" cy="143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4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4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0662" name="Picture 24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800225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538413" y="1389063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32063" y="1401763"/>
            <a:ext cx="4459287" cy="4429125"/>
            <a:chOff x="2532063" y="1401763"/>
            <a:chExt cx="4459287" cy="4429125"/>
          </a:xfrm>
        </p:grpSpPr>
        <p:grpSp>
          <p:nvGrpSpPr>
            <p:cNvPr id="70664" name="Group 8"/>
            <p:cNvGrpSpPr>
              <a:grpSpLocks/>
            </p:cNvGrpSpPr>
            <p:nvPr/>
          </p:nvGrpSpPr>
          <p:grpSpPr bwMode="auto">
            <a:xfrm>
              <a:off x="2532063" y="1401763"/>
              <a:ext cx="4459287" cy="4429125"/>
              <a:chOff x="1595" y="883"/>
              <a:chExt cx="2809" cy="2790"/>
            </a:xfrm>
          </p:grpSpPr>
          <p:grpSp>
            <p:nvGrpSpPr>
              <p:cNvPr id="70665" name="Group 9"/>
              <p:cNvGrpSpPr>
                <a:grpSpLocks/>
              </p:cNvGrpSpPr>
              <p:nvPr/>
            </p:nvGrpSpPr>
            <p:grpSpPr bwMode="auto">
              <a:xfrm rot="18600000">
                <a:off x="1605" y="873"/>
                <a:ext cx="2790" cy="2809"/>
                <a:chOff x="1605" y="873"/>
                <a:chExt cx="2790" cy="2809"/>
              </a:xfrm>
            </p:grpSpPr>
            <p:grpSp>
              <p:nvGrpSpPr>
                <p:cNvPr id="70666" name="Group 10"/>
                <p:cNvGrpSpPr>
                  <a:grpSpLocks/>
                </p:cNvGrpSpPr>
                <p:nvPr/>
              </p:nvGrpSpPr>
              <p:grpSpPr bwMode="auto">
                <a:xfrm>
                  <a:off x="1605" y="873"/>
                  <a:ext cx="2790" cy="2809"/>
                  <a:chOff x="1605" y="873"/>
                  <a:chExt cx="2790" cy="2809"/>
                </a:xfrm>
              </p:grpSpPr>
              <p:grpSp>
                <p:nvGrpSpPr>
                  <p:cNvPr id="70667" name="Group 11"/>
                  <p:cNvGrpSpPr>
                    <a:grpSpLocks/>
                  </p:cNvGrpSpPr>
                  <p:nvPr/>
                </p:nvGrpSpPr>
                <p:grpSpPr bwMode="auto">
                  <a:xfrm rot="2978151">
                    <a:off x="1595" y="883"/>
                    <a:ext cx="2809" cy="2790"/>
                    <a:chOff x="1594" y="882"/>
                    <a:chExt cx="2809" cy="2790"/>
                  </a:xfrm>
                </p:grpSpPr>
                <p:grpSp>
                  <p:nvGrpSpPr>
                    <p:cNvPr id="7066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4" y="882"/>
                      <a:ext cx="2809" cy="2790"/>
                      <a:chOff x="1594" y="882"/>
                      <a:chExt cx="2809" cy="2790"/>
                    </a:xfrm>
                  </p:grpSpPr>
                  <p:grpSp>
                    <p:nvGrpSpPr>
                      <p:cNvPr id="70669" name="Group 13"/>
                      <p:cNvGrpSpPr>
                        <a:grpSpLocks/>
                      </p:cNvGrpSpPr>
                      <p:nvPr/>
                    </p:nvGrpSpPr>
                    <p:grpSpPr bwMode="auto">
                      <a:xfrm rot="18600000">
                        <a:off x="1604" y="872"/>
                        <a:ext cx="2790" cy="2809"/>
                        <a:chOff x="1600" y="878"/>
                        <a:chExt cx="2790" cy="2809"/>
                      </a:xfrm>
                    </p:grpSpPr>
                    <p:grpSp>
                      <p:nvGrpSpPr>
                        <p:cNvPr id="70670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3005261">
                          <a:off x="1590" y="888"/>
                          <a:ext cx="2809" cy="2790"/>
                          <a:chOff x="2523819" y="1409018"/>
                          <a:chExt cx="4459288" cy="4429125"/>
                        </a:xfrm>
                      </p:grpSpPr>
                      <p:grpSp>
                        <p:nvGrpSpPr>
                          <p:cNvPr id="70671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-2992501">
                            <a:off x="2538900" y="1393937"/>
                            <a:ext cx="4429125" cy="4459288"/>
                            <a:chOff x="2287589" y="830264"/>
                            <a:chExt cx="4429125" cy="4459288"/>
                          </a:xfrm>
                        </p:grpSpPr>
                        <p:grpSp>
                          <p:nvGrpSpPr>
                            <p:cNvPr id="70672" name="Group 4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87589" y="830264"/>
                              <a:ext cx="4429125" cy="4459288"/>
                              <a:chOff x="1440" y="521"/>
                              <a:chExt cx="2790" cy="2809"/>
                            </a:xfrm>
                          </p:grpSpPr>
                          <p:grpSp>
                            <p:nvGrpSpPr>
                              <p:cNvPr id="70673" name="Group 4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440" y="521"/>
                                <a:ext cx="2790" cy="2809"/>
                                <a:chOff x="1440" y="521"/>
                                <a:chExt cx="2790" cy="2809"/>
                              </a:xfrm>
                            </p:grpSpPr>
                            <p:grpSp>
                              <p:nvGrpSpPr>
                                <p:cNvPr id="8" name="Group 39"/>
                                <p:cNvGrpSpPr/>
                                <p:nvPr/>
                              </p:nvGrpSpPr>
                              <p:grpSpPr>
                                <a:xfrm>
                                  <a:off x="1440" y="521"/>
                                  <a:ext cx="2790" cy="2809"/>
                                  <a:chOff x="2356482" y="1214896"/>
                                  <a:chExt cx="4428440" cy="4429725"/>
                                </a:xfrm>
                                <a:solidFill>
                                  <a:schemeClr val="bg1">
                                    <a:lumMod val="95000"/>
                                    <a:alpha val="37000"/>
                                  </a:schemeClr>
                                </a:solidFill>
                              </p:grpSpPr>
                              <p:sp>
                                <p:nvSpPr>
                                  <p:cNvPr id="42" name="Rectangle 41"/>
                                  <p:cNvSpPr/>
                                  <p:nvPr/>
                                </p:nvSpPr>
                                <p:spPr>
                                  <a:xfrm>
                                    <a:off x="2356482" y="1214896"/>
                                    <a:ext cx="4428440" cy="4429725"/>
                                  </a:xfrm>
                                  <a:prstGeom prst="rect">
                                    <a:avLst/>
                                  </a:prstGeom>
                                  <a:grpFill/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eaLnBrk="1" hangingPunct="1"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9" name="Group 1"/>
                                  <p:cNvGrpSpPr/>
                                  <p:nvPr/>
                                </p:nvGrpSpPr>
                                <p:grpSpPr>
                                  <a:xfrm>
                                    <a:off x="2756861" y="1285860"/>
                                    <a:ext cx="3599544" cy="3929806"/>
                                    <a:chOff x="6500199" y="1730339"/>
                                    <a:chExt cx="3599544" cy="3929806"/>
                                  </a:xfrm>
                                  <a:grpFill/>
                                </p:grpSpPr>
                                <p:grpSp>
                                  <p:nvGrpSpPr>
                                    <p:cNvPr id="10" name="Group 3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8186750" y="1730339"/>
                                      <a:ext cx="228601" cy="341338"/>
                                      <a:chOff x="4371974" y="679421"/>
                                      <a:chExt cx="228601" cy="341338"/>
                                    </a:xfrm>
                                    <a:grpFill/>
                                  </p:grpSpPr>
                                  <p:sp>
                                    <p:nvSpPr>
                                      <p:cNvPr id="45" name="Isosceles Triangle 4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371974" y="679421"/>
                                        <a:ext cx="228601" cy="214314"/>
                                      </a:xfrm>
                                      <a:prstGeom prst="triangle">
                                        <a:avLst/>
                                      </a:prstGeom>
                                      <a:grpFill/>
                                      <a:ln w="15875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eaLnBrk="1" hangingPunct="1">
                                          <a:defRPr/>
                                        </a:pPr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46" name="Straight Connector 5"/>
                                      <p:cNvCxnSpPr>
                                        <a:stCxn id="45" idx="3"/>
                                      </p:cNvCxnSpPr>
                                      <p:nvPr/>
                                    </p:nvCxnSpPr>
                                    <p:spPr>
                                      <a:xfrm rot="16200000" flipH="1">
                                        <a:off x="4422766" y="957244"/>
                                        <a:ext cx="127025" cy="6"/>
                                      </a:xfrm>
                                      <a:prstGeom prst="line">
                                        <a:avLst/>
                                      </a:prstGeom>
                                      <a:grpFill/>
                                      <a:ln w="15875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3" name="Oval 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500199" y="2072252"/>
                                      <a:ext cx="3599544" cy="3587893"/>
                                    </a:xfrm>
                                    <a:prstGeom prst="ellipse">
                                      <a:avLst/>
                                    </a:prstGeom>
                                    <a:grpFill/>
                                    <a:ln w="22225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 eaLnBrk="1" hangingPunct="1">
                                        <a:defRPr/>
                                      </a:pPr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50" name="Isosceles Triangle 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1424" y="538"/>
                                  <a:ext cx="392" cy="360"/>
                                </a:xfrm>
                                <a:prstGeom prst="triangle">
                                  <a:avLst>
                                    <a:gd name="adj" fmla="val 333"/>
                                  </a:avLst>
                                </a:prstGeom>
                                <a:solidFill>
                                  <a:srgbClr val="D9D9D9"/>
                                </a:solidFill>
                                <a:ln w="25400" algn="ctr">
                                  <a:solidFill>
                                    <a:srgbClr val="BFBFBF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eaVert"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>
                                    <a:solidFill>
                                      <a:schemeClr val="lt1"/>
                                    </a:solidFill>
                                    <a:latin typeface="+mn-lt"/>
                                  </a:endParaRPr>
                                </a:p>
                              </p:txBody>
                            </p:sp>
                          </p:grpSp>
                          <p:cxnSp>
                            <p:nvCxnSpPr>
                              <p:cNvPr id="61" name="Straight Connector 60"/>
                              <p:cNvCxnSpPr/>
                              <p:nvPr/>
                            </p:nvCxnSpPr>
                            <p:spPr>
                              <a:xfrm>
                                <a:off x="2738" y="1913"/>
                                <a:ext cx="180" cy="1"/>
                              </a:xfrm>
                              <a:prstGeom prst="line">
                                <a:avLst/>
                              </a:prstGeom>
                              <a:ln w="15875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62" name="Straight Connector 61"/>
                              <p:cNvCxnSpPr/>
                              <p:nvPr/>
                            </p:nvCxnSpPr>
                            <p:spPr>
                              <a:xfrm rot="16200000" flipH="1">
                                <a:off x="2730" y="1910"/>
                                <a:ext cx="194" cy="1"/>
                              </a:xfrm>
                              <a:prstGeom prst="line">
                                <a:avLst/>
                              </a:prstGeom>
                              <a:ln w="15875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pic>
                          <p:nvPicPr>
                            <p:cNvPr id="70678" name="Picture 46" descr="trasa.pn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04387" y="1879056"/>
                              <a:ext cx="2916173" cy="262150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cxnSp>
                        <p:nvCxnSpPr>
                          <p:cNvPr id="64" name="Straight Connector 63"/>
                          <p:cNvCxnSpPr/>
                          <p:nvPr/>
                        </p:nvCxnSpPr>
                        <p:spPr bwMode="auto">
                          <a:xfrm>
                            <a:off x="6009835" y="3613300"/>
                            <a:ext cx="73025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70680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60" y="935"/>
                          <a:ext cx="772" cy="399"/>
                          <a:chOff x="3560" y="935"/>
                          <a:chExt cx="772" cy="399"/>
                        </a:xfrm>
                      </p:grpSpPr>
                      <p:pic>
                        <p:nvPicPr>
                          <p:cNvPr id="70681" name="Picture 25" descr="140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0" y="935"/>
                            <a:ext cx="771" cy="13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pic>
                        <p:nvPicPr>
                          <p:cNvPr id="70682" name="Picture 26" descr="talas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0" y="1095"/>
                            <a:ext cx="762" cy="10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pic>
                        <p:nvPicPr>
                          <p:cNvPr id="70683" name="Picture 27" descr="tecenja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2" y="1225"/>
                            <a:ext cx="760" cy="10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</p:grpSp>
                  <p:grpSp>
                    <p:nvGrpSpPr>
                      <p:cNvPr id="7068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5" y="1379"/>
                        <a:ext cx="191" cy="138"/>
                        <a:chOff x="3355" y="1379"/>
                        <a:chExt cx="191" cy="138"/>
                      </a:xfrm>
                    </p:grpSpPr>
                    <p:cxnSp>
                      <p:nvCxnSpPr>
                        <p:cNvPr id="70685" name="Straight Arrow Connector 4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3417" y="1388"/>
                          <a:ext cx="138" cy="120"/>
                        </a:xfrm>
                        <a:prstGeom prst="straightConnector1">
                          <a:avLst/>
                        </a:prstGeom>
                        <a:noFill/>
                        <a:ln w="12700" algn="ctr">
                          <a:solidFill>
                            <a:srgbClr val="002060"/>
                          </a:solidFill>
                          <a:round/>
                          <a:headEnd/>
                          <a:tailEnd type="arrow" w="med" len="med"/>
                        </a:ln>
                      </p:spPr>
                    </p:cxnSp>
                    <p:sp>
                      <p:nvSpPr>
                        <p:cNvPr id="4" name="Oval 42"/>
                        <p:cNvSpPr/>
                        <p:nvPr/>
                      </p:nvSpPr>
                      <p:spPr bwMode="auto">
                        <a:xfrm>
                          <a:off x="3461" y="1441"/>
                          <a:ext cx="34" cy="34"/>
                        </a:xfrm>
                        <a:prstGeom prst="ellipse">
                          <a:avLst/>
                        </a:prstGeom>
                        <a:ln>
                          <a:solidFill>
                            <a:srgbClr val="002060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70687" name="Picture 31" descr="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5" y="1422"/>
                          <a:ext cx="61" cy="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  <p:pic>
                  <p:nvPicPr>
                    <p:cNvPr id="70688" name="Picture 32" descr="Eps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 rot="18600000">
                      <a:off x="3804" y="2309"/>
                      <a:ext cx="181" cy="82"/>
                    </a:xfrm>
                    <a:prstGeom prst="rect">
                      <a:avLst/>
                    </a:prstGeom>
                    <a:noFill/>
                  </p:spPr>
                </p:pic>
              </p:grpSp>
              <p:grpSp>
                <p:nvGrpSpPr>
                  <p:cNvPr id="7068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016" y="2996"/>
                    <a:ext cx="138" cy="198"/>
                    <a:chOff x="4630" y="2750"/>
                    <a:chExt cx="138" cy="198"/>
                  </a:xfrm>
                </p:grpSpPr>
                <p:grpSp>
                  <p:nvGrpSpPr>
                    <p:cNvPr id="70690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30" y="2750"/>
                      <a:ext cx="38" cy="198"/>
                      <a:chOff x="4730" y="2750"/>
                      <a:chExt cx="38" cy="198"/>
                    </a:xfrm>
                  </p:grpSpPr>
                  <p:cxnSp>
                    <p:nvCxnSpPr>
                      <p:cNvPr id="70691" name="Straight Arrow Connector 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4650" y="2830"/>
                        <a:ext cx="198" cy="38"/>
                      </a:xfrm>
                      <a:prstGeom prst="straightConnector1">
                        <a:avLst/>
                      </a:prstGeom>
                      <a:noFill/>
                      <a:ln w="12700" algn="ctr">
                        <a:solidFill>
                          <a:srgbClr val="002060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sp>
                    <p:nvSpPr>
                      <p:cNvPr id="43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34" y="2849"/>
                        <a:ext cx="34" cy="3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algn="ctr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eaVert"/>
                      <a:lstStyle/>
                      <a:p>
                        <a:pPr>
                          <a:defRPr/>
                        </a:pPr>
                        <a:endParaRPr lang="en-US">
                          <a:latin typeface="+mn-lt"/>
                        </a:endParaRPr>
                      </a:p>
                    </p:txBody>
                  </p:sp>
                </p:grpSp>
                <p:pic>
                  <p:nvPicPr>
                    <p:cNvPr id="70693" name="Picture 37" descr="b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630" y="2787"/>
                      <a:ext cx="56" cy="90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70694" name="Group 38"/>
                <p:cNvGrpSpPr>
                  <a:grpSpLocks/>
                </p:cNvGrpSpPr>
                <p:nvPr/>
              </p:nvGrpSpPr>
              <p:grpSpPr bwMode="auto">
                <a:xfrm>
                  <a:off x="2003" y="1434"/>
                  <a:ext cx="1966" cy="1675"/>
                  <a:chOff x="2003" y="1434"/>
                  <a:chExt cx="1966" cy="1675"/>
                </a:xfrm>
              </p:grpSpPr>
              <p:sp>
                <p:nvSpPr>
                  <p:cNvPr id="70695" name="Isosceles Tri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1503"/>
                    <a:ext cx="45" cy="4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en-US"/>
                  </a:p>
                </p:txBody>
              </p:sp>
              <p:sp>
                <p:nvSpPr>
                  <p:cNvPr id="70696" name="Isosceles Tri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097" y="2976"/>
                    <a:ext cx="45" cy="4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en-US"/>
                  </a:p>
                </p:txBody>
              </p:sp>
              <p:pic>
                <p:nvPicPr>
                  <p:cNvPr id="70697" name="Picture 41" descr="bveliko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3900" y="1434"/>
                    <a:ext cx="69" cy="9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0698" name="Picture 42" descr="bveliko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2003" y="3018"/>
                    <a:ext cx="69" cy="91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70699" name="Group 43"/>
              <p:cNvGrpSpPr>
                <a:grpSpLocks/>
              </p:cNvGrpSpPr>
              <p:nvPr/>
            </p:nvGrpSpPr>
            <p:grpSpPr bwMode="auto">
              <a:xfrm>
                <a:off x="3480" y="1253"/>
                <a:ext cx="307" cy="203"/>
                <a:chOff x="3480" y="1253"/>
                <a:chExt cx="307" cy="203"/>
              </a:xfrm>
            </p:grpSpPr>
            <p:sp>
              <p:nvSpPr>
                <p:cNvPr id="73" name="Freeform 72"/>
                <p:cNvSpPr>
                  <a:spLocks noChangeArrowheads="1"/>
                </p:cNvSpPr>
                <p:nvPr/>
              </p:nvSpPr>
              <p:spPr bwMode="auto">
                <a:xfrm>
                  <a:off x="3480" y="1344"/>
                  <a:ext cx="156" cy="112"/>
                </a:xfrm>
                <a:custGeom>
                  <a:avLst/>
                  <a:gdLst>
                    <a:gd name="T0" fmla="*/ 0 w 247650"/>
                    <a:gd name="T1" fmla="*/ 177800 h 177800"/>
                    <a:gd name="T2" fmla="*/ 60325 w 247650"/>
                    <a:gd name="T3" fmla="*/ 152400 h 177800"/>
                    <a:gd name="T4" fmla="*/ 133350 w 247650"/>
                    <a:gd name="T5" fmla="*/ 111125 h 177800"/>
                    <a:gd name="T6" fmla="*/ 206375 w 247650"/>
                    <a:gd name="T7" fmla="*/ 53975 h 177800"/>
                    <a:gd name="T8" fmla="*/ 247650 w 247650"/>
                    <a:gd name="T9" fmla="*/ 0 h 1778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650"/>
                    <a:gd name="T16" fmla="*/ 0 h 177800"/>
                    <a:gd name="T17" fmla="*/ 247650 w 247650"/>
                    <a:gd name="T18" fmla="*/ 177800 h 1778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650" h="177800">
                      <a:moveTo>
                        <a:pt x="0" y="177800"/>
                      </a:moveTo>
                      <a:cubicBezTo>
                        <a:pt x="19050" y="170656"/>
                        <a:pt x="38100" y="163512"/>
                        <a:pt x="60325" y="152400"/>
                      </a:cubicBezTo>
                      <a:cubicBezTo>
                        <a:pt x="82550" y="141288"/>
                        <a:pt x="109008" y="127529"/>
                        <a:pt x="133350" y="111125"/>
                      </a:cubicBezTo>
                      <a:cubicBezTo>
                        <a:pt x="157692" y="94721"/>
                        <a:pt x="187325" y="72496"/>
                        <a:pt x="206375" y="53975"/>
                      </a:cubicBezTo>
                      <a:cubicBezTo>
                        <a:pt x="225425" y="35454"/>
                        <a:pt x="236537" y="17727"/>
                        <a:pt x="247650" y="0"/>
                      </a:cubicBezTo>
                    </a:path>
                  </a:pathLst>
                </a:custGeom>
                <a:noFill/>
                <a:ln w="28575" algn="ctr">
                  <a:solidFill>
                    <a:srgbClr val="00206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3626" y="1327"/>
                  <a:ext cx="34" cy="34"/>
                </a:xfrm>
                <a:prstGeom prst="ellipse">
                  <a:avLst/>
                </a:prstGeom>
                <a:ln>
                  <a:solidFill>
                    <a:srgbClr val="00206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70702" name="Picture 46" descr="aprim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696" y="1253"/>
                  <a:ext cx="91" cy="8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0703" name="Group 47"/>
              <p:cNvGrpSpPr>
                <a:grpSpLocks/>
              </p:cNvGrpSpPr>
              <p:nvPr/>
            </p:nvGrpSpPr>
            <p:grpSpPr bwMode="auto">
              <a:xfrm>
                <a:off x="3740" y="2712"/>
                <a:ext cx="409" cy="123"/>
                <a:chOff x="3740" y="2712"/>
                <a:chExt cx="409" cy="123"/>
              </a:xfrm>
            </p:grpSpPr>
            <p:sp>
              <p:nvSpPr>
                <p:cNvPr id="72" name="Freeform 71"/>
                <p:cNvSpPr>
                  <a:spLocks noChangeArrowheads="1"/>
                </p:cNvSpPr>
                <p:nvPr/>
              </p:nvSpPr>
              <p:spPr bwMode="auto">
                <a:xfrm>
                  <a:off x="3740" y="2712"/>
                  <a:ext cx="256" cy="84"/>
                </a:xfrm>
                <a:custGeom>
                  <a:avLst/>
                  <a:gdLst>
                    <a:gd name="T0" fmla="*/ 0 w 406400"/>
                    <a:gd name="T1" fmla="*/ 0 h 133350"/>
                    <a:gd name="T2" fmla="*/ 79375 w 406400"/>
                    <a:gd name="T3" fmla="*/ 22225 h 133350"/>
                    <a:gd name="T4" fmla="*/ 180975 w 406400"/>
                    <a:gd name="T5" fmla="*/ 50800 h 133350"/>
                    <a:gd name="T6" fmla="*/ 304800 w 406400"/>
                    <a:gd name="T7" fmla="*/ 88900 h 133350"/>
                    <a:gd name="T8" fmla="*/ 406400 w 406400"/>
                    <a:gd name="T9" fmla="*/ 133350 h 1333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6400"/>
                    <a:gd name="T16" fmla="*/ 0 h 133350"/>
                    <a:gd name="T17" fmla="*/ 406400 w 406400"/>
                    <a:gd name="T18" fmla="*/ 133350 h 1333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6400" h="133350">
                      <a:moveTo>
                        <a:pt x="0" y="0"/>
                      </a:moveTo>
                      <a:lnTo>
                        <a:pt x="79375" y="22225"/>
                      </a:lnTo>
                      <a:lnTo>
                        <a:pt x="180975" y="50800"/>
                      </a:lnTo>
                      <a:cubicBezTo>
                        <a:pt x="218546" y="61913"/>
                        <a:pt x="267229" y="75142"/>
                        <a:pt x="304800" y="88900"/>
                      </a:cubicBezTo>
                      <a:cubicBezTo>
                        <a:pt x="342371" y="102658"/>
                        <a:pt x="374385" y="118004"/>
                        <a:pt x="406400" y="133350"/>
                      </a:cubicBezTo>
                    </a:path>
                  </a:pathLst>
                </a:custGeom>
                <a:noFill/>
                <a:ln w="28575" algn="ctr">
                  <a:solidFill>
                    <a:srgbClr val="00206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>
                  <a:off x="3978" y="2778"/>
                  <a:ext cx="34" cy="34"/>
                </a:xfrm>
                <a:prstGeom prst="ellipse">
                  <a:avLst/>
                </a:prstGeom>
                <a:ln>
                  <a:solidFill>
                    <a:srgbClr val="00206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70706" name="Picture 50" descr="bprim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059" y="2750"/>
                  <a:ext cx="90" cy="8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7" name="Picture 56" descr="ni50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5976" y="1484784"/>
              <a:ext cx="118872" cy="2377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1034</TotalTime>
  <Words>517</Words>
  <Application>Microsoft Office PowerPoint</Application>
  <PresentationFormat>On-screen Show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RGF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</dc:creator>
  <cp:lastModifiedBy>branislav</cp:lastModifiedBy>
  <cp:revision>89</cp:revision>
  <dcterms:created xsi:type="dcterms:W3CDTF">2006-11-07T08:37:40Z</dcterms:created>
  <dcterms:modified xsi:type="dcterms:W3CDTF">2023-11-01T11:10:27Z</dcterms:modified>
</cp:coreProperties>
</file>