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68" r:id="rId2"/>
    <p:sldId id="269" r:id="rId3"/>
    <p:sldId id="285" r:id="rId4"/>
    <p:sldId id="270" r:id="rId5"/>
    <p:sldId id="286" r:id="rId6"/>
    <p:sldId id="287" r:id="rId7"/>
    <p:sldId id="288" r:id="rId8"/>
    <p:sldId id="271" r:id="rId9"/>
    <p:sldId id="272" r:id="rId10"/>
    <p:sldId id="289" r:id="rId11"/>
    <p:sldId id="273" r:id="rId12"/>
    <p:sldId id="274" r:id="rId13"/>
    <p:sldId id="275" r:id="rId14"/>
    <p:sldId id="276" r:id="rId15"/>
    <p:sldId id="277" r:id="rId16"/>
    <p:sldId id="282" r:id="rId17"/>
    <p:sldId id="278" r:id="rId18"/>
    <p:sldId id="283" r:id="rId19"/>
    <p:sldId id="279" r:id="rId20"/>
    <p:sldId id="280" r:id="rId21"/>
    <p:sldId id="284" r:id="rId22"/>
    <p:sldId id="281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82" autoAdjust="0"/>
    <p:restoredTop sz="94631" autoAdjust="0"/>
  </p:normalViewPr>
  <p:slideViewPr>
    <p:cSldViewPr>
      <p:cViewPr>
        <p:scale>
          <a:sx n="100" d="100"/>
          <a:sy n="100" d="100"/>
        </p:scale>
        <p:origin x="-1224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12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512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512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12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12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12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13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13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13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13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13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13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513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38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835DD48-06F1-4630-A17B-2F7B579523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626331-0150-498C-9AE7-85904694BFE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D6363DF-1001-4013-BCB9-425EB8097DA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AB0584-84E3-483A-AB55-0381DB1F506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C9BEF4-453E-42A7-BB9C-1543D339689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444957-1024-4C5F-ADEF-ED428CEAAB9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994257-6F0E-465A-BF9B-0C2951AA0D7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90F593-2922-4201-9370-F40C8065D69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22939C-D13F-4F41-B134-C47D501BC86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4EA583-1990-4151-A910-109457F2549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6360E3-68FC-4BD0-A8EA-09990A82855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F52DBC37-4D3C-446B-B751-C123C0BF6111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411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jpeg"/><Relationship Id="rId4" Type="http://schemas.openxmlformats.org/officeDocument/2006/relationships/oleObject" Target="../embeddings/Microsoft_Office_Word_97_-_2003_Document2.doc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3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4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Word_97_-_2003_Document5.doc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355725" y="344488"/>
            <a:ext cx="6194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 sz="2400">
                <a:solidFill>
                  <a:srgbClr val="FF3300"/>
                </a:solidFill>
                <a:latin typeface="YuHelvetica" charset="0"/>
              </a:rPr>
              <a:t>NEAFINE (HETEROGENE) DEFORMACIJE</a:t>
            </a:r>
            <a:endParaRPr lang="en-US" sz="2400">
              <a:solidFill>
                <a:srgbClr val="FF3300"/>
              </a:solidFill>
              <a:latin typeface="YuHelvetica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1143000" y="1131402"/>
            <a:ext cx="7620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sr-Latn-CS" sz="2400" u="sng" dirty="0">
                <a:solidFill>
                  <a:srgbClr val="6F883C"/>
                </a:solidFill>
                <a:latin typeface="YuHelvetica" charset="0"/>
              </a:rPr>
              <a:t>endogene</a:t>
            </a:r>
            <a:r>
              <a:rPr lang="sr-Latn-CS" sz="2400" dirty="0">
                <a:latin typeface="YuHelvetica" charset="0"/>
              </a:rPr>
              <a:t> neafine deformacije, kod kojih još pre deformacije u području postoje mehaničke granične površine, i  </a:t>
            </a:r>
          </a:p>
          <a:p>
            <a:r>
              <a:rPr lang="sr-Latn-CS" sz="2400" u="sng" dirty="0" smtClean="0">
                <a:solidFill>
                  <a:srgbClr val="6F883C"/>
                </a:solidFill>
                <a:latin typeface="YuHelvetica" charset="0"/>
              </a:rPr>
              <a:t>egzogene</a:t>
            </a:r>
            <a:r>
              <a:rPr lang="sr-Latn-CS" sz="2400" dirty="0" smtClean="0">
                <a:latin typeface="YuHelvetica" charset="0"/>
              </a:rPr>
              <a:t> </a:t>
            </a:r>
            <a:r>
              <a:rPr lang="sr-Latn-CS" sz="2400" dirty="0">
                <a:latin typeface="YuHelvetica" charset="0"/>
              </a:rPr>
              <a:t>neafine deformacije, kod kojih pre deformacije u području ne postoje mehaničke granične površine. </a:t>
            </a:r>
            <a:endParaRPr lang="en-US" sz="2400" dirty="0" smtClean="0">
              <a:latin typeface="YuHelvetica" charset="0"/>
            </a:endParaRPr>
          </a:p>
          <a:p>
            <a:endParaRPr lang="en-US" sz="2400" dirty="0" smtClean="0">
              <a:latin typeface="YuHelvetica" charset="0"/>
            </a:endParaRPr>
          </a:p>
          <a:p>
            <a:r>
              <a:rPr lang="sr-Latn-CS" sz="2400" dirty="0" smtClean="0">
                <a:latin typeface="YuHelvetica" charset="0"/>
              </a:rPr>
              <a:t>Po </a:t>
            </a:r>
            <a:r>
              <a:rPr lang="sr-Latn-CS" sz="2400" dirty="0">
                <a:latin typeface="YuHelvetica" charset="0"/>
              </a:rPr>
              <a:t>ovim mehaničkim graničnim površinama dolazi u toku deformacija i u prvom i u drugom slučaju do relativnih kretanja i savijanja, tako da su one od ogromnog značaja za oblikovanje. </a:t>
            </a:r>
            <a:endParaRPr lang="en-US" sz="2400" dirty="0">
              <a:latin typeface="YuHelvetica" charset="0"/>
            </a:endParaRPr>
          </a:p>
          <a:p>
            <a:endParaRPr lang="sr-Latn-CS" sz="2400" dirty="0">
              <a:latin typeface="YuHelvetica" charset="0"/>
            </a:endParaRPr>
          </a:p>
          <a:p>
            <a:r>
              <a:rPr lang="sr-Latn-CS" sz="2400" dirty="0">
                <a:latin typeface="YuHelvetica" charset="0"/>
              </a:rPr>
              <a:t>(takve površine predstavlja na pr. </a:t>
            </a:r>
            <a:r>
              <a:rPr lang="en-US" sz="2400" dirty="0">
                <a:latin typeface="YuHelvetica" charset="0"/>
              </a:rPr>
              <a:t>s</a:t>
            </a:r>
            <a:r>
              <a:rPr lang="sr-Latn-CS" sz="2400" dirty="0">
                <a:latin typeface="YuHelvetica" charset="0"/>
              </a:rPr>
              <a:t>lojevitost...)</a:t>
            </a:r>
            <a:endParaRPr lang="en-US" sz="2400" dirty="0">
              <a:latin typeface="YuHelvetica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65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13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23528" y="548681"/>
            <a:ext cx="4176464" cy="3024336"/>
            <a:chOff x="467544" y="2348880"/>
            <a:chExt cx="4680520" cy="3248795"/>
          </a:xfrm>
        </p:grpSpPr>
        <p:pic>
          <p:nvPicPr>
            <p:cNvPr id="86018" name="Picture 2" descr="BasPrincTectonics2"/>
            <p:cNvPicPr>
              <a:picLocks noChangeAspect="1" noChangeArrowheads="1"/>
            </p:cNvPicPr>
            <p:nvPr/>
          </p:nvPicPr>
          <p:blipFill>
            <a:blip r:embed="rId2" cstate="print"/>
            <a:srcRect t="13431" r="-695"/>
            <a:stretch>
              <a:fillRect/>
            </a:stretch>
          </p:blipFill>
          <p:spPr bwMode="auto">
            <a:xfrm>
              <a:off x="467544" y="2348880"/>
              <a:ext cx="4680520" cy="3248795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>
              <a:off x="2123728" y="429309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31840" y="371703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635896" y="400506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508104" y="1772816"/>
            <a:ext cx="3112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Troosni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elipsoid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deformacija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(u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prostoru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5085184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Troosni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elipsoid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deformacija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(u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deformacionoj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ravni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995936" y="3933056"/>
            <a:ext cx="4752528" cy="2683658"/>
            <a:chOff x="3995936" y="3933056"/>
            <a:chExt cx="4752528" cy="2683658"/>
          </a:xfrm>
        </p:grpSpPr>
        <p:pic>
          <p:nvPicPr>
            <p:cNvPr id="8601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95936" y="3933056"/>
              <a:ext cx="4752528" cy="2683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5652120" y="4088105"/>
              <a:ext cx="6335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30-40</a:t>
              </a:r>
              <a:r>
                <a:rPr lang="en-US" sz="1200" b="1" baseline="30000" dirty="0" smtClean="0"/>
                <a:t>o</a:t>
              </a:r>
              <a:endParaRPr lang="en-US" sz="1200" b="1" baseline="30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516216" y="4088105"/>
              <a:ext cx="6335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30-40</a:t>
              </a:r>
              <a:r>
                <a:rPr lang="en-US" sz="1200" b="1" baseline="30000" dirty="0" smtClean="0"/>
                <a:t>o</a:t>
              </a:r>
              <a:endParaRPr lang="en-US" sz="1200" b="1" baseline="30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2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lum bright="-58000" contrast="60000"/>
          </a:blip>
          <a:srcRect r="1520"/>
          <a:stretch>
            <a:fillRect/>
          </a:stretch>
        </p:blipFill>
        <p:spPr bwMode="auto">
          <a:xfrm>
            <a:off x="2051050" y="1169988"/>
            <a:ext cx="5473700" cy="470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65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13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1371600" y="1143000"/>
          <a:ext cx="7391400" cy="1155700"/>
        </p:xfrm>
        <a:graphic>
          <a:graphicData uri="http://schemas.openxmlformats.org/presentationml/2006/ole">
            <p:oleObj spid="_x0000_s52226" name="Document" r:id="rId3" imgW="5488936" imgH="806521" progId="Word.Document.8">
              <p:embed/>
            </p:oleObj>
          </a:graphicData>
        </a:graphic>
      </p:graphicFrame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3851275" y="549275"/>
            <a:ext cx="1614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ahoma" pitchFamily="34" charset="0"/>
              </a:rPr>
              <a:t>PUKOTINE</a:t>
            </a:r>
          </a:p>
        </p:txBody>
      </p:sp>
      <p:graphicFrame>
        <p:nvGraphicFramePr>
          <p:cNvPr id="52228" name="Object 4"/>
          <p:cNvGraphicFramePr>
            <a:graphicFrameLocks noChangeAspect="1"/>
          </p:cNvGraphicFramePr>
          <p:nvPr/>
        </p:nvGraphicFramePr>
        <p:xfrm>
          <a:off x="4799013" y="3276600"/>
          <a:ext cx="3937000" cy="1920875"/>
        </p:xfrm>
        <a:graphic>
          <a:graphicData uri="http://schemas.openxmlformats.org/presentationml/2006/ole">
            <p:oleObj spid="_x0000_s52228" name="Document" r:id="rId4" imgW="5613605" imgH="2743379" progId="Word.Document.8">
              <p:embed/>
            </p:oleObj>
          </a:graphicData>
        </a:graphic>
      </p:graphicFrame>
      <p:pic>
        <p:nvPicPr>
          <p:cNvPr id="52229" name="Picture 5" descr="puk"/>
          <p:cNvPicPr>
            <a:picLocks noChangeAspect="1" noChangeArrowheads="1"/>
          </p:cNvPicPr>
          <p:nvPr/>
        </p:nvPicPr>
        <p:blipFill>
          <a:blip r:embed="rId5" cstate="print">
            <a:lum bright="12000"/>
          </a:blip>
          <a:srcRect/>
          <a:stretch>
            <a:fillRect/>
          </a:stretch>
        </p:blipFill>
        <p:spPr bwMode="auto">
          <a:xfrm>
            <a:off x="1219200" y="2438400"/>
            <a:ext cx="3127375" cy="4038600"/>
          </a:xfrm>
          <a:prstGeom prst="rect">
            <a:avLst/>
          </a:prstGeom>
          <a:noFill/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65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13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2803525" y="819150"/>
            <a:ext cx="34559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ahoma" pitchFamily="34" charset="0"/>
              </a:rPr>
              <a:t>Klasifikacija pukotina</a:t>
            </a:r>
            <a:endParaRPr lang="en-US" sz="240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2895600" y="3033713"/>
            <a:ext cx="54292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buFontTx/>
              <a:buChar char="•"/>
              <a:tabLst>
                <a:tab pos="1577975" algn="l"/>
                <a:tab pos="3913188" algn="l"/>
              </a:tabLst>
            </a:pPr>
            <a:r>
              <a:rPr lang="en-US" sz="2400">
                <a:latin typeface="YuHelvetica" charset="0"/>
              </a:rPr>
              <a:t> </a:t>
            </a:r>
            <a:r>
              <a:rPr lang="sr-Latn-CS" sz="2400">
                <a:latin typeface="YuHelvetica" charset="0"/>
              </a:rPr>
              <a:t>po</a:t>
            </a:r>
            <a:r>
              <a:rPr lang="en-US" sz="2400">
                <a:latin typeface="YuHelvetica" charset="0"/>
              </a:rPr>
              <a:t> </a:t>
            </a:r>
            <a:r>
              <a:rPr lang="sr-Latn-CS" sz="2400">
                <a:latin typeface="YuHelvetica" charset="0"/>
              </a:rPr>
              <a:t>veličini padnog ugla,</a:t>
            </a:r>
            <a:endParaRPr lang="en-US" sz="2400">
              <a:latin typeface="YuHelvetica" charset="0"/>
            </a:endParaRPr>
          </a:p>
          <a:p>
            <a:pPr>
              <a:buFontTx/>
              <a:buChar char="•"/>
              <a:tabLst>
                <a:tab pos="1577975" algn="l"/>
                <a:tab pos="3913188" algn="l"/>
              </a:tabLst>
            </a:pPr>
            <a:endParaRPr lang="en-US" sz="2400">
              <a:latin typeface="YuHelvetica" charset="0"/>
            </a:endParaRPr>
          </a:p>
          <a:p>
            <a:pPr>
              <a:buFontTx/>
              <a:buChar char="•"/>
              <a:tabLst>
                <a:tab pos="1577975" algn="l"/>
                <a:tab pos="3913188" algn="l"/>
              </a:tabLst>
            </a:pPr>
            <a:r>
              <a:rPr lang="sr-Latn-CS" sz="2400">
                <a:latin typeface="YuHelvetica" charset="0"/>
              </a:rPr>
              <a:t> po</a:t>
            </a:r>
            <a:r>
              <a:rPr lang="en-US" sz="2400">
                <a:latin typeface="YuHelvetica" charset="0"/>
              </a:rPr>
              <a:t> p</a:t>
            </a:r>
            <a:r>
              <a:rPr lang="sr-Latn-CS" sz="2400">
                <a:latin typeface="YuHelvetica" charset="0"/>
              </a:rPr>
              <a:t>ripadnosti odredjenim sistemima,</a:t>
            </a:r>
            <a:endParaRPr lang="en-US" sz="2400">
              <a:latin typeface="YuHelvetica" charset="0"/>
            </a:endParaRPr>
          </a:p>
          <a:p>
            <a:pPr>
              <a:buFontTx/>
              <a:buChar char="•"/>
              <a:tabLst>
                <a:tab pos="1577975" algn="l"/>
                <a:tab pos="3913188" algn="l"/>
              </a:tabLst>
            </a:pPr>
            <a:endParaRPr lang="en-US" sz="2400">
              <a:latin typeface="YuHelvetica" charset="0"/>
            </a:endParaRPr>
          </a:p>
          <a:p>
            <a:pPr>
              <a:buFontTx/>
              <a:buChar char="•"/>
              <a:tabLst>
                <a:tab pos="1577975" algn="l"/>
                <a:tab pos="3913188" algn="l"/>
              </a:tabLst>
            </a:pPr>
            <a:r>
              <a:rPr lang="en-US" sz="2400">
                <a:latin typeface="YuHelvetica" charset="0"/>
              </a:rPr>
              <a:t> </a:t>
            </a:r>
            <a:r>
              <a:rPr lang="sr-Latn-CS" sz="2400">
                <a:latin typeface="YuHelvetica" charset="0"/>
              </a:rPr>
              <a:t>po</a:t>
            </a:r>
            <a:r>
              <a:rPr lang="en-US" sz="2400">
                <a:latin typeface="YuHelvetica" charset="0"/>
              </a:rPr>
              <a:t> </a:t>
            </a:r>
            <a:r>
              <a:rPr lang="sr-Latn-CS" sz="2400">
                <a:latin typeface="YuHelvetica" charset="0"/>
              </a:rPr>
              <a:t>gustini,</a:t>
            </a:r>
            <a:endParaRPr lang="en-US" sz="2400">
              <a:latin typeface="YuHelvetica" charset="0"/>
            </a:endParaRPr>
          </a:p>
          <a:p>
            <a:pPr>
              <a:buFontTx/>
              <a:buChar char="•"/>
              <a:tabLst>
                <a:tab pos="1577975" algn="l"/>
                <a:tab pos="3913188" algn="l"/>
              </a:tabLst>
            </a:pPr>
            <a:endParaRPr lang="en-US" sz="2400">
              <a:latin typeface="YuHelvetica" charset="0"/>
            </a:endParaRPr>
          </a:p>
          <a:p>
            <a:pPr>
              <a:buFontTx/>
              <a:buChar char="•"/>
              <a:tabLst>
                <a:tab pos="1577975" algn="l"/>
                <a:tab pos="3913188" algn="l"/>
              </a:tabLst>
            </a:pPr>
            <a:r>
              <a:rPr lang="en-US" sz="2400">
                <a:latin typeface="YuHelvetica" charset="0"/>
              </a:rPr>
              <a:t> </a:t>
            </a:r>
            <a:r>
              <a:rPr lang="sr-Latn-CS" sz="2400">
                <a:latin typeface="YuHelvetica" charset="0"/>
              </a:rPr>
              <a:t>po</a:t>
            </a:r>
            <a:r>
              <a:rPr lang="en-US" sz="2400">
                <a:latin typeface="YuHelvetica" charset="0"/>
              </a:rPr>
              <a:t> </a:t>
            </a:r>
            <a:r>
              <a:rPr lang="sr-Latn-CS" sz="2400">
                <a:latin typeface="YuHelvetica" charset="0"/>
              </a:rPr>
              <a:t>veličini.</a:t>
            </a: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1835150" y="2251075"/>
            <a:ext cx="1679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009900"/>
                </a:solidFill>
              </a:rPr>
              <a:t>Geometrijska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65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13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4500563" y="1557338"/>
            <a:ext cx="1905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1042988" y="3213100"/>
            <a:ext cx="26670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latin typeface="Times New Roman" pitchFamily="18" charset="0"/>
              </a:rPr>
              <a:t>Tenzione pukotine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2987675" y="4149725"/>
            <a:ext cx="3048000" cy="5334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latin typeface="Times New Roman" pitchFamily="18" charset="0"/>
              </a:rPr>
              <a:t>Kompresione pukotine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5795963" y="5300663"/>
            <a:ext cx="2819400" cy="5334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latin typeface="Times New Roman" pitchFamily="18" charset="0"/>
              </a:rPr>
              <a:t>Pukotine smicanja</a:t>
            </a:r>
          </a:p>
        </p:txBody>
      </p:sp>
      <p:cxnSp>
        <p:nvCxnSpPr>
          <p:cNvPr id="54279" name="AutoShape 7"/>
          <p:cNvCxnSpPr>
            <a:cxnSpLocks noChangeShapeType="1"/>
            <a:stCxn id="54275" idx="2"/>
            <a:endCxn id="54276" idx="0"/>
          </p:cNvCxnSpPr>
          <p:nvPr/>
        </p:nvCxnSpPr>
        <p:spPr bwMode="auto">
          <a:xfrm rot="5400000">
            <a:off x="3315495" y="1075531"/>
            <a:ext cx="1198562" cy="3076575"/>
          </a:xfrm>
          <a:prstGeom prst="bentConnector3">
            <a:avLst>
              <a:gd name="adj1" fmla="val 4993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54280" name="AutoShape 8"/>
          <p:cNvCxnSpPr>
            <a:cxnSpLocks noChangeShapeType="1"/>
            <a:stCxn id="54275" idx="2"/>
            <a:endCxn id="54277" idx="0"/>
          </p:cNvCxnSpPr>
          <p:nvPr/>
        </p:nvCxnSpPr>
        <p:spPr bwMode="auto">
          <a:xfrm rot="5400000">
            <a:off x="3914775" y="2611438"/>
            <a:ext cx="2135187" cy="941388"/>
          </a:xfrm>
          <a:prstGeom prst="bentConnector3">
            <a:avLst>
              <a:gd name="adj1" fmla="val 49963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54281" name="AutoShape 9"/>
          <p:cNvCxnSpPr>
            <a:cxnSpLocks noChangeShapeType="1"/>
            <a:stCxn id="54275" idx="2"/>
            <a:endCxn id="54278" idx="0"/>
          </p:cNvCxnSpPr>
          <p:nvPr/>
        </p:nvCxnSpPr>
        <p:spPr bwMode="auto">
          <a:xfrm rot="16200000" flipH="1">
            <a:off x="4686300" y="2781301"/>
            <a:ext cx="3286125" cy="17526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2803525" y="819150"/>
            <a:ext cx="34559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ahoma" pitchFamily="34" charset="0"/>
              </a:rPr>
              <a:t>Klasifikacija pukotina</a:t>
            </a:r>
            <a:endParaRPr lang="en-US" sz="240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4859338" y="1603375"/>
            <a:ext cx="1270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009900"/>
                </a:solidFill>
              </a:rPr>
              <a:t>Genetska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65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13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1447800" y="1219200"/>
            <a:ext cx="26670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latin typeface="Times New Roman" pitchFamily="18" charset="0"/>
              </a:rPr>
              <a:t>Tenzione pukotine</a:t>
            </a:r>
          </a:p>
        </p:txBody>
      </p:sp>
      <p:graphicFrame>
        <p:nvGraphicFramePr>
          <p:cNvPr id="55299" name="Object 3"/>
          <p:cNvGraphicFramePr>
            <a:graphicFrameLocks noChangeAspect="1"/>
          </p:cNvGraphicFramePr>
          <p:nvPr/>
        </p:nvGraphicFramePr>
        <p:xfrm>
          <a:off x="1403350" y="1981200"/>
          <a:ext cx="6924675" cy="3429000"/>
        </p:xfrm>
        <a:graphic>
          <a:graphicData uri="http://schemas.openxmlformats.org/presentationml/2006/ole">
            <p:oleObj spid="_x0000_s55299" name="Document" r:id="rId3" imgW="5938814" imgH="2946293" progId="Word.Document.8">
              <p:embed/>
            </p:oleObj>
          </a:graphicData>
        </a:graphic>
      </p:graphicFrame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65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13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Picture 4" descr="Inversni reljef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47656" y="4793771"/>
            <a:ext cx="3096344" cy="2064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1" name="Picture 5" descr="plumose(sl99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4364038"/>
            <a:ext cx="64833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3" cstate="print"/>
          <a:srcRect t="1334" r="53513" b="72733"/>
          <a:stretch>
            <a:fillRect/>
          </a:stretch>
        </p:blipFill>
        <p:spPr bwMode="auto">
          <a:xfrm>
            <a:off x="3059113" y="1568450"/>
            <a:ext cx="38100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1258888" y="685800"/>
            <a:ext cx="741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r>
              <a:rPr lang="sr-Latn-CS" b="1" i="1">
                <a:solidFill>
                  <a:srgbClr val="FF0000"/>
                </a:solidFill>
              </a:rPr>
              <a:t>Peraste strukture</a:t>
            </a:r>
            <a:r>
              <a:rPr lang="sr-Latn-CS"/>
              <a:t> su morfološki oblici koji liče na pričija pera, a javljaju se na površi pukotine (plumose- perast).  </a:t>
            </a:r>
            <a:r>
              <a:rPr lang="en-US"/>
              <a:t> 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65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13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3" descr="sl1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268413"/>
            <a:ext cx="813593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250825" y="5249863"/>
            <a:ext cx="874871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r>
              <a:rPr lang="en-US" i="1">
                <a:solidFill>
                  <a:srgbClr val="FF0000"/>
                </a:solidFill>
              </a:rPr>
              <a:t>Peraste p</a:t>
            </a:r>
            <a:r>
              <a:rPr lang="sr-Latn-CS" i="1">
                <a:solidFill>
                  <a:srgbClr val="FF0000"/>
                </a:solidFill>
              </a:rPr>
              <a:t>ukotine</a:t>
            </a:r>
            <a:r>
              <a:rPr lang="sr-Latn-CS" i="1"/>
              <a:t> uslovljene </a:t>
            </a:r>
            <a:r>
              <a:rPr lang="en-US" i="1"/>
              <a:t>dejstvom </a:t>
            </a:r>
            <a:r>
              <a:rPr lang="sr-Latn-CS" i="1"/>
              <a:t>spreg</a:t>
            </a:r>
            <a:r>
              <a:rPr lang="en-US" i="1"/>
              <a:t>a</a:t>
            </a:r>
            <a:r>
              <a:rPr lang="sr-Latn-CS" i="1"/>
              <a:t> sila: levo-peraste pukotine na području</a:t>
            </a:r>
            <a:br>
              <a:rPr lang="sr-Latn-CS" i="1"/>
            </a:br>
            <a:r>
              <a:rPr lang="en-US" i="1"/>
              <a:t>K</a:t>
            </a:r>
            <a:r>
              <a:rPr lang="sr-Latn-CS" i="1"/>
              <a:t>opaonika (Srbija), desno-rekostrukcija kretanja po rasedu na osnovu perastih pukotina</a:t>
            </a:r>
            <a:r>
              <a:rPr lang="sr-Latn-CS"/>
              <a:t> 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65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13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3" descr="sl1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692150"/>
            <a:ext cx="7345363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684213" y="5726113"/>
            <a:ext cx="8207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r>
              <a:rPr lang="sr-Latn-CS" i="1"/>
              <a:t>Ešalonirane vene: levo- oblast Lachlan orogena (JI Australija), desno-b) I faza nastanka „prostih“ ešaloniranih pukotina, c) II faza razvoja sigmoidalnih oblika</a:t>
            </a:r>
            <a:r>
              <a:rPr lang="en-US"/>
              <a:t> 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65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13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1141413" y="1755775"/>
          <a:ext cx="7694612" cy="1368425"/>
        </p:xfrm>
        <a:graphic>
          <a:graphicData uri="http://schemas.openxmlformats.org/presentationml/2006/ole">
            <p:oleObj spid="_x0000_s57346" name="Document" r:id="rId3" imgW="5514870" imgH="980894" progId="Word.Document.8">
              <p:embed/>
            </p:oleObj>
          </a:graphicData>
        </a:graphic>
      </p:graphicFrame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1295400" y="914400"/>
            <a:ext cx="3048000" cy="5334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latin typeface="Times New Roman" pitchFamily="18" charset="0"/>
              </a:rPr>
              <a:t>Kompresione pukotine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1371600" y="3505200"/>
            <a:ext cx="2819400" cy="5334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latin typeface="Times New Roman" pitchFamily="18" charset="0"/>
              </a:rPr>
              <a:t>Pukotine smicanja</a:t>
            </a:r>
          </a:p>
        </p:txBody>
      </p:sp>
      <p:graphicFrame>
        <p:nvGraphicFramePr>
          <p:cNvPr id="57349" name="Object 5"/>
          <p:cNvGraphicFramePr>
            <a:graphicFrameLocks noChangeAspect="1"/>
          </p:cNvGraphicFramePr>
          <p:nvPr/>
        </p:nvGraphicFramePr>
        <p:xfrm>
          <a:off x="1219200" y="4419600"/>
          <a:ext cx="7772400" cy="1295400"/>
        </p:xfrm>
        <a:graphic>
          <a:graphicData uri="http://schemas.openxmlformats.org/presentationml/2006/ole">
            <p:oleObj spid="_x0000_s57349" name="Document" r:id="rId4" imgW="5488936" imgH="806521" progId="Word.Document.8">
              <p:embed/>
            </p:oleObj>
          </a:graphicData>
        </a:graphic>
      </p:graphicFrame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65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13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676400" y="1447800"/>
            <a:ext cx="70104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954088" algn="ctr"/>
            <a:endParaRPr lang="en-US" sz="2400">
              <a:latin typeface="YuHelvetica" charset="0"/>
            </a:endParaRPr>
          </a:p>
          <a:p>
            <a:pPr indent="954088"/>
            <a:r>
              <a:rPr lang="sr-Latn-CS" sz="2400">
                <a:latin typeface="YuHelvetica" charset="0"/>
              </a:rPr>
              <a:t>Za praktične svrhe ispitivanja strukturnih oblika oni se mogu podeliti na </a:t>
            </a:r>
            <a:r>
              <a:rPr lang="sr-Latn-CS" sz="2400" u="sng">
                <a:latin typeface="YuHelvetica" charset="0"/>
              </a:rPr>
              <a:t>rupturne</a:t>
            </a:r>
            <a:r>
              <a:rPr lang="sr-Latn-CS" sz="2400">
                <a:latin typeface="YuHelvetica" charset="0"/>
              </a:rPr>
              <a:t> /disjunktivne, razlomne/ i </a:t>
            </a:r>
            <a:r>
              <a:rPr lang="sr-Latn-CS" sz="2400" u="sng">
                <a:latin typeface="YuHelvetica" charset="0"/>
              </a:rPr>
              <a:t>plikativne</a:t>
            </a:r>
            <a:r>
              <a:rPr lang="sr-Latn-CS" sz="2400">
                <a:latin typeface="YuHelvetica" charset="0"/>
              </a:rPr>
              <a:t> /naborne/. Kod prvih dolazi do izražaja prekid materijalnog kontinuiteta stenske mase, a kod drugih krivljenje /mehanički aktivnog ili neaktivnog/ pretcrteža.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65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13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sm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908050"/>
            <a:ext cx="5218112" cy="5407025"/>
          </a:xfrm>
          <a:prstGeom prst="rect">
            <a:avLst/>
          </a:prstGeom>
          <a:noFill/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65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13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65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13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3492" name="Picture 4" descr="5-6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/>
          <a:stretch>
            <a:fillRect/>
          </a:stretch>
        </p:blipFill>
        <p:spPr bwMode="auto">
          <a:xfrm>
            <a:off x="1619250" y="908050"/>
            <a:ext cx="6553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95400" y="914400"/>
            <a:ext cx="7467600" cy="4114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sr-Latn-CS" sz="2800"/>
              <a:t>H.Cloos-a pukotine </a:t>
            </a:r>
            <a:r>
              <a:rPr lang="en-US" sz="2800"/>
              <a:t>klasifikuje kao: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sr-Latn-CS" sz="2800"/>
              <a:t>Q-pukotine   poprečne pukotine; upravne na pravac</a:t>
            </a:r>
            <a:r>
              <a:rPr lang="en-US" sz="2800"/>
              <a:t> </a:t>
            </a:r>
            <a:r>
              <a:rPr lang="sr-Latn-CS" sz="2800"/>
              <a:t>maksimalne  tenzije  ili na pravac osa</a:t>
            </a:r>
            <a:r>
              <a:rPr lang="en-US" sz="2800"/>
              <a:t> </a:t>
            </a:r>
            <a:r>
              <a:rPr lang="sr-Latn-CS" sz="2800"/>
              <a:t>nabora</a:t>
            </a:r>
            <a:r>
              <a:rPr lang="en-US" sz="2800"/>
              <a:t>,</a:t>
            </a:r>
            <a:endParaRPr lang="sr-Latn-CS" sz="2800"/>
          </a:p>
          <a:p>
            <a:pPr>
              <a:lnSpc>
                <a:spcPct val="90000"/>
              </a:lnSpc>
            </a:pPr>
            <a:r>
              <a:rPr lang="sr-Latn-CS" sz="2800"/>
              <a:t>L-pukotine  uzdužne pukotine, paralelne osama nabora</a:t>
            </a:r>
            <a:r>
              <a:rPr lang="en-US" sz="2800"/>
              <a:t>,</a:t>
            </a:r>
            <a:endParaRPr lang="sr-Latn-CS" sz="2800"/>
          </a:p>
          <a:p>
            <a:pPr>
              <a:lnSpc>
                <a:spcPct val="90000"/>
              </a:lnSpc>
            </a:pPr>
            <a:r>
              <a:rPr lang="sr-Latn-CS" sz="2800"/>
              <a:t>D-pukotine  dijagonalne pukotine, pod uglom prema osi nabiranja. </a:t>
            </a:r>
            <a:endParaRPr lang="en-US" sz="280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65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13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620713"/>
            <a:ext cx="7283450" cy="720725"/>
          </a:xfrm>
        </p:spPr>
        <p:txBody>
          <a:bodyPr/>
          <a:lstStyle/>
          <a:p>
            <a:r>
              <a:rPr lang="sr-Latn-CS" sz="2800" dirty="0">
                <a:solidFill>
                  <a:srgbClr val="FF3300"/>
                </a:solidFill>
              </a:rPr>
              <a:t>RUPTURNI DEFORMACIONI OBLICI</a:t>
            </a:r>
            <a:endParaRPr lang="en-US" sz="2800" dirty="0">
              <a:solidFill>
                <a:srgbClr val="FF3300"/>
              </a:solidFill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2924944"/>
            <a:ext cx="6553200" cy="2664296"/>
          </a:xfrm>
        </p:spPr>
        <p:txBody>
          <a:bodyPr/>
          <a:lstStyle/>
          <a:p>
            <a:r>
              <a:rPr lang="sr-Latn-CS" dirty="0" smtClean="0"/>
              <a:t>tenzija</a:t>
            </a:r>
            <a:r>
              <a:rPr lang="sr-Latn-CS" dirty="0"/>
              <a:t>, </a:t>
            </a:r>
            <a:endParaRPr lang="en-US" dirty="0"/>
          </a:p>
          <a:p>
            <a:r>
              <a:rPr lang="sr-Latn-CS" dirty="0"/>
              <a:t>kompresija, </a:t>
            </a:r>
            <a:endParaRPr lang="en-US" dirty="0"/>
          </a:p>
          <a:p>
            <a:r>
              <a:rPr lang="sr-Latn-CS" dirty="0"/>
              <a:t>dejstvo sprega </a:t>
            </a:r>
            <a:endParaRPr lang="en-US" dirty="0"/>
          </a:p>
          <a:p>
            <a:r>
              <a:rPr lang="sr-Latn-CS" dirty="0"/>
              <a:t>torzija.</a:t>
            </a:r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65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13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16016" y="1340768"/>
            <a:ext cx="4132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sr-Latn-CS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osnovn</a:t>
            </a:r>
            <a:r>
              <a:rPr lang="en-US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sr-Latn-CS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</a:t>
            </a:r>
            <a:r>
              <a:rPr lang="en-US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sr-Latn-CS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naprezanja</a:t>
            </a:r>
            <a:r>
              <a:rPr lang="en-US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620713"/>
            <a:ext cx="7283450" cy="720725"/>
          </a:xfrm>
        </p:spPr>
        <p:txBody>
          <a:bodyPr/>
          <a:lstStyle/>
          <a:p>
            <a:r>
              <a:rPr lang="sr-Latn-CS" sz="2800" dirty="0">
                <a:solidFill>
                  <a:srgbClr val="FF3300"/>
                </a:solidFill>
              </a:rPr>
              <a:t>RUPTURNI DEFORMACIONI OBLICI</a:t>
            </a:r>
            <a:endParaRPr lang="en-US" sz="2800" dirty="0">
              <a:solidFill>
                <a:srgbClr val="FF3300"/>
              </a:solidFill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2060848"/>
            <a:ext cx="6553200" cy="792088"/>
          </a:xfrm>
        </p:spPr>
        <p:txBody>
          <a:bodyPr/>
          <a:lstStyle/>
          <a:p>
            <a:r>
              <a:rPr lang="sr-Latn-CS" dirty="0" smtClean="0"/>
              <a:t>tenzija</a:t>
            </a:r>
            <a:r>
              <a:rPr lang="sr-Latn-CS" dirty="0"/>
              <a:t>, </a:t>
            </a:r>
            <a:endParaRPr lang="en-US" dirty="0"/>
          </a:p>
          <a:p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65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13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16016" y="1340768"/>
            <a:ext cx="4132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sr-Latn-CS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osnovn</a:t>
            </a:r>
            <a:r>
              <a:rPr lang="en-US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sr-Latn-CS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</a:t>
            </a:r>
            <a:r>
              <a:rPr lang="en-US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sr-Latn-CS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naprezanja</a:t>
            </a:r>
            <a:r>
              <a:rPr lang="en-US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2" descr="Tenzij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428660"/>
            <a:ext cx="8712968" cy="290432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620713"/>
            <a:ext cx="7283450" cy="720725"/>
          </a:xfrm>
        </p:spPr>
        <p:txBody>
          <a:bodyPr/>
          <a:lstStyle/>
          <a:p>
            <a:r>
              <a:rPr lang="sr-Latn-CS" sz="2800" dirty="0">
                <a:solidFill>
                  <a:srgbClr val="FF3300"/>
                </a:solidFill>
              </a:rPr>
              <a:t>RUPTURNI DEFORMACIONI OBLICI</a:t>
            </a:r>
            <a:endParaRPr lang="en-US" sz="2800" dirty="0">
              <a:solidFill>
                <a:srgbClr val="FF3300"/>
              </a:solidFill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556792"/>
            <a:ext cx="2520280" cy="792088"/>
          </a:xfrm>
        </p:spPr>
        <p:txBody>
          <a:bodyPr/>
          <a:lstStyle/>
          <a:p>
            <a:r>
              <a:rPr lang="en-US" dirty="0" err="1" smtClean="0"/>
              <a:t>kompresija</a:t>
            </a:r>
            <a:endParaRPr lang="en-US" dirty="0"/>
          </a:p>
          <a:p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65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13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16016" y="1340768"/>
            <a:ext cx="4132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sr-Latn-CS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osnovn</a:t>
            </a:r>
            <a:r>
              <a:rPr lang="en-US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sr-Latn-CS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</a:t>
            </a:r>
            <a:r>
              <a:rPr lang="en-US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sr-Latn-CS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naprezanja</a:t>
            </a:r>
            <a:r>
              <a:rPr lang="en-US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Kompresij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348880"/>
            <a:ext cx="6264696" cy="41764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620713"/>
            <a:ext cx="7283450" cy="720725"/>
          </a:xfrm>
        </p:spPr>
        <p:txBody>
          <a:bodyPr/>
          <a:lstStyle/>
          <a:p>
            <a:r>
              <a:rPr lang="sr-Latn-CS" sz="2800" dirty="0">
                <a:solidFill>
                  <a:srgbClr val="FF3300"/>
                </a:solidFill>
              </a:rPr>
              <a:t>RUPTURNI DEFORMACIONI OBLICI</a:t>
            </a:r>
            <a:endParaRPr lang="en-US" sz="2800" dirty="0">
              <a:solidFill>
                <a:srgbClr val="FF3300"/>
              </a:solidFill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988840"/>
            <a:ext cx="6553200" cy="648072"/>
          </a:xfrm>
        </p:spPr>
        <p:txBody>
          <a:bodyPr/>
          <a:lstStyle/>
          <a:p>
            <a:r>
              <a:rPr lang="sr-Latn-CS" dirty="0" smtClean="0"/>
              <a:t>dejstvo </a:t>
            </a:r>
            <a:r>
              <a:rPr lang="sr-Latn-CS" dirty="0"/>
              <a:t>sprega 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65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13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16016" y="1340768"/>
            <a:ext cx="4132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sr-Latn-CS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osnovn</a:t>
            </a:r>
            <a:r>
              <a:rPr lang="en-US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sr-Latn-CS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</a:t>
            </a:r>
            <a:r>
              <a:rPr lang="en-US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sr-Latn-CS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naprezanja</a:t>
            </a:r>
            <a:r>
              <a:rPr lang="en-US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Spre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852936"/>
            <a:ext cx="7200900" cy="36004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620713"/>
            <a:ext cx="7283450" cy="720725"/>
          </a:xfrm>
        </p:spPr>
        <p:txBody>
          <a:bodyPr/>
          <a:lstStyle/>
          <a:p>
            <a:r>
              <a:rPr lang="sr-Latn-CS" sz="2800" dirty="0">
                <a:solidFill>
                  <a:srgbClr val="FF3300"/>
                </a:solidFill>
              </a:rPr>
              <a:t>RUPTURNI DEFORMACIONI OBLICI</a:t>
            </a:r>
            <a:endParaRPr lang="en-US" sz="2800" dirty="0">
              <a:solidFill>
                <a:srgbClr val="FF3300"/>
              </a:solidFill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2924944"/>
            <a:ext cx="6553200" cy="2664296"/>
          </a:xfrm>
        </p:spPr>
        <p:txBody>
          <a:bodyPr/>
          <a:lstStyle/>
          <a:p>
            <a:r>
              <a:rPr lang="sr-Latn-CS" dirty="0" smtClean="0"/>
              <a:t>Torzija</a:t>
            </a:r>
            <a:r>
              <a:rPr lang="en-US" dirty="0" smtClean="0"/>
              <a:t> (</a:t>
            </a:r>
            <a:r>
              <a:rPr lang="en-US" dirty="0" err="1" smtClean="0"/>
              <a:t>uvrtanje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65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13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16016" y="1340768"/>
            <a:ext cx="4132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sr-Latn-CS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osnovn</a:t>
            </a:r>
            <a:r>
              <a:rPr lang="en-US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sr-Latn-CS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</a:t>
            </a:r>
            <a:r>
              <a:rPr lang="en-US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sr-Latn-CS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naprezanja</a:t>
            </a:r>
            <a:r>
              <a:rPr lang="en-US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22" name="Picture 2" descr="http://www.karlovackafizika.edu.rs/WEFiles/Image/WEImage/wp5d687569_06-WE5df75188e5.png"/>
          <p:cNvPicPr>
            <a:picLocks noChangeAspect="1" noChangeArrowheads="1"/>
          </p:cNvPicPr>
          <p:nvPr/>
        </p:nvPicPr>
        <p:blipFill>
          <a:blip r:embed="rId2" cstate="print"/>
          <a:srcRect l="31499" t="12076" r="53381" b="5803"/>
          <a:stretch>
            <a:fillRect/>
          </a:stretch>
        </p:blipFill>
        <p:spPr bwMode="auto">
          <a:xfrm rot="5400000">
            <a:off x="3995936" y="2420888"/>
            <a:ext cx="1728192" cy="48965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1447800" y="1219200"/>
            <a:ext cx="70866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sr-Latn-CS" sz="2400">
                <a:latin typeface="YuHelvetica" charset="0"/>
              </a:rPr>
              <a:t>Morfološki se ruptur</a:t>
            </a:r>
            <a:r>
              <a:rPr lang="en-US" sz="2400">
                <a:latin typeface="YuHelvetica" charset="0"/>
              </a:rPr>
              <a:t>ni deformacioni oblici</a:t>
            </a:r>
            <a:r>
              <a:rPr lang="sr-Latn-CS" sz="2400">
                <a:latin typeface="YuHelvetica" charset="0"/>
              </a:rPr>
              <a:t> mogu podeliti na sledeće grupe:</a:t>
            </a:r>
            <a:endParaRPr lang="en-US" sz="2400">
              <a:latin typeface="YuHelvetica" charset="0"/>
            </a:endParaRPr>
          </a:p>
          <a:p>
            <a:pPr algn="just"/>
            <a:endParaRPr lang="en-US" sz="2400">
              <a:latin typeface="YuHelvetica" charset="0"/>
            </a:endParaRPr>
          </a:p>
          <a:p>
            <a:pPr lvl="2" algn="just">
              <a:buFontTx/>
              <a:buChar char="•"/>
            </a:pPr>
            <a:r>
              <a:rPr lang="en-US" sz="2400">
                <a:latin typeface="YuHelvetica" charset="0"/>
              </a:rPr>
              <a:t> Pukotine</a:t>
            </a:r>
          </a:p>
          <a:p>
            <a:pPr lvl="2" algn="just">
              <a:buFontTx/>
              <a:buChar char="•"/>
            </a:pPr>
            <a:r>
              <a:rPr lang="en-US" sz="2400">
                <a:latin typeface="YuHelvetica" charset="0"/>
              </a:rPr>
              <a:t> Rasedi</a:t>
            </a:r>
          </a:p>
          <a:p>
            <a:pPr lvl="2" algn="just">
              <a:buFontTx/>
              <a:buChar char="•"/>
            </a:pPr>
            <a:r>
              <a:rPr lang="en-US" sz="2400">
                <a:latin typeface="YuHelvetica" charset="0"/>
              </a:rPr>
              <a:t> Kliva</a:t>
            </a:r>
            <a:r>
              <a:rPr lang="sr-Latn-CS" sz="2400">
                <a:latin typeface="YuHelvetica" charset="0"/>
              </a:rPr>
              <a:t>ž</a:t>
            </a:r>
          </a:p>
          <a:p>
            <a:pPr lvl="2" algn="just">
              <a:buFontTx/>
              <a:buChar char="•"/>
            </a:pPr>
            <a:r>
              <a:rPr lang="en-US" sz="2400">
                <a:latin typeface="YuHelvetica" charset="0"/>
              </a:rPr>
              <a:t> </a:t>
            </a:r>
            <a:r>
              <a:rPr lang="sr-Latn-CS" sz="2400">
                <a:latin typeface="YuHelvetica" charset="0"/>
              </a:rPr>
              <a:t>Škriljavost</a:t>
            </a:r>
          </a:p>
          <a:p>
            <a:pPr lvl="2" algn="just">
              <a:buFontTx/>
              <a:buChar char="•"/>
            </a:pPr>
            <a:r>
              <a:rPr lang="en-US" sz="2400">
                <a:latin typeface="YuHelvetica" charset="0"/>
              </a:rPr>
              <a:t> </a:t>
            </a:r>
            <a:r>
              <a:rPr lang="sr-Latn-CS" sz="2400">
                <a:latin typeface="YuHelvetica" charset="0"/>
              </a:rPr>
              <a:t>Pukotine lučenja ...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65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13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1371600" y="533400"/>
            <a:ext cx="66484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sr-Latn-CS" sz="2400">
                <a:solidFill>
                  <a:srgbClr val="FF3300"/>
                </a:solidFill>
                <a:latin typeface="YuHelvetica" charset="0"/>
              </a:rPr>
              <a:t>TEKTONSKE KOORDINATE I TROOSNI ELIPSOID DEFORMACIJA</a:t>
            </a:r>
            <a:endParaRPr lang="en-US" sz="2400">
              <a:solidFill>
                <a:srgbClr val="FF3300"/>
              </a:solidFill>
              <a:latin typeface="YuHelvetica" charset="0"/>
            </a:endParaRP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1066800" y="1600200"/>
            <a:ext cx="7772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3794125" algn="l"/>
              </a:tabLst>
            </a:pPr>
            <a:r>
              <a:rPr lang="sr-Latn-CS" sz="2400">
                <a:solidFill>
                  <a:srgbClr val="6F883C"/>
                </a:solidFill>
                <a:latin typeface="YuHelvetica" charset="0"/>
              </a:rPr>
              <a:t>Osa a</a:t>
            </a:r>
            <a:r>
              <a:rPr lang="sr-Latn-CS" sz="2400">
                <a:latin typeface="YuHelvetica" charset="0"/>
              </a:rPr>
              <a:t> leži u deformacionoj ravni i paralelna je pravcu najvećeg izduženja elipse deformacija, prema tome </a:t>
            </a:r>
            <a:r>
              <a:rPr lang="sr-Latn-CS" sz="2400" u="sng">
                <a:latin typeface="YuHelvetica" charset="0"/>
              </a:rPr>
              <a:t>pravcu tektonskog transporta</a:t>
            </a:r>
            <a:r>
              <a:rPr lang="sr-Latn-CS" sz="2400">
                <a:latin typeface="YuHelvetica" charset="0"/>
              </a:rPr>
              <a:t>.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1219200" y="2971800"/>
            <a:ext cx="7543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sr-Latn-CS" sz="2400">
                <a:latin typeface="YuHelvetica" charset="0"/>
              </a:rPr>
              <a:t>	</a:t>
            </a:r>
            <a:r>
              <a:rPr lang="sr-Latn-CS" sz="2400">
                <a:solidFill>
                  <a:srgbClr val="6F883C"/>
                </a:solidFill>
                <a:latin typeface="YuHelvetica" charset="0"/>
              </a:rPr>
              <a:t>Osa b</a:t>
            </a:r>
            <a:r>
              <a:rPr lang="sr-Latn-CS" sz="2400">
                <a:latin typeface="YuHelvetica" charset="0"/>
              </a:rPr>
              <a:t> je upravna na deformacionu ravan /ac/. U slučaju da se u sklopu može dokazati eksterna rotacija oko nje označava kao B-osa /malo slovo b označava koordinatnu osu tektonskog sklopa,</a:t>
            </a:r>
            <a:r>
              <a:rPr lang="en-US" sz="2400">
                <a:latin typeface="YuHelvetica" charset="0"/>
              </a:rPr>
              <a:t> 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1295400" y="5105400"/>
            <a:ext cx="7523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sr-Latn-CS" sz="2400">
                <a:solidFill>
                  <a:srgbClr val="6F883C"/>
                </a:solidFill>
                <a:latin typeface="YuHelvetica" charset="0"/>
              </a:rPr>
              <a:t>Osa c</a:t>
            </a:r>
            <a:r>
              <a:rPr lang="sr-Latn-CS" sz="2400">
                <a:latin typeface="YuHelvetica" charset="0"/>
              </a:rPr>
              <a:t> upravna je na a i b, i leži u deformacionoj ravni.</a:t>
            </a:r>
            <a:r>
              <a:rPr lang="en-US" sz="2400">
                <a:latin typeface="YuHelvetica" charset="0"/>
              </a:rPr>
              <a:t> 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65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13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881</TotalTime>
  <Words>495</Words>
  <Application>Microsoft Office PowerPoint</Application>
  <PresentationFormat>On-screen Show (4:3)</PresentationFormat>
  <Paragraphs>92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Pixel</vt:lpstr>
      <vt:lpstr>Document</vt:lpstr>
      <vt:lpstr>Slide 1</vt:lpstr>
      <vt:lpstr>Slide 2</vt:lpstr>
      <vt:lpstr>RUPTURNI DEFORMACIONI OBLICI</vt:lpstr>
      <vt:lpstr>RUPTURNI DEFORMACIONI OBLICI</vt:lpstr>
      <vt:lpstr>RUPTURNI DEFORMACIONI OBLICI</vt:lpstr>
      <vt:lpstr>RUPTURNI DEFORMACIONI OBLICI</vt:lpstr>
      <vt:lpstr>RUPTURNI DEFORMACIONI OBLICI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Dragana</dc:creator>
  <cp:lastModifiedBy>branislav</cp:lastModifiedBy>
  <cp:revision>68</cp:revision>
  <dcterms:created xsi:type="dcterms:W3CDTF">2008-10-31T18:43:09Z</dcterms:created>
  <dcterms:modified xsi:type="dcterms:W3CDTF">2020-12-04T08:08:53Z</dcterms:modified>
</cp:coreProperties>
</file>