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7" r:id="rId2"/>
    <p:sldId id="308" r:id="rId3"/>
    <p:sldId id="309" r:id="rId4"/>
    <p:sldId id="326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21" r:id="rId13"/>
    <p:sldId id="320" r:id="rId14"/>
    <p:sldId id="319" r:id="rId15"/>
    <p:sldId id="322" r:id="rId16"/>
    <p:sldId id="327" r:id="rId17"/>
    <p:sldId id="323" r:id="rId18"/>
    <p:sldId id="328" r:id="rId19"/>
    <p:sldId id="324" r:id="rId20"/>
    <p:sldId id="329" r:id="rId21"/>
    <p:sldId id="325" r:id="rId22"/>
    <p:sldId id="330" r:id="rId23"/>
    <p:sldId id="331" r:id="rId24"/>
    <p:sldId id="332" r:id="rId25"/>
    <p:sldId id="33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2" autoAdjust="0"/>
    <p:restoredTop sz="94631" autoAdjust="0"/>
  </p:normalViewPr>
  <p:slideViewPr>
    <p:cSldViewPr>
      <p:cViewPr>
        <p:scale>
          <a:sx n="100" d="100"/>
          <a:sy n="100" d="100"/>
        </p:scale>
        <p:origin x="-122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2701A1-2393-407D-B6E7-7A9C3062E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4F2D4-A348-4C30-9380-8CE6D4721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2B11-3878-40D4-97C7-9CD2AC09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25D1-1B65-4BB1-8F2E-B895E2E76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573FC-5F76-4597-8B3E-53DE4348D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8BB46-56A1-4A61-ADE7-F94FE0630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E0D36-775B-4C4F-ACEE-8FA4C43A4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AA48-8CCF-40C2-B439-78D8D0424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CA9E-86A7-4E70-B41D-A0541C9D1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41C14-DDDD-446F-8A3A-418A0BD53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C72F6-B523-4E40-B4F0-C7654EF90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5E94C4BF-BB5D-4DC7-B1FB-57B32A8FD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1773238"/>
            <a:ext cx="8388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sr-Latn-CS"/>
              <a:t>Terensko ispitivanje raseda je podjednako važno i u regionalnim istraživanjima, kod kojih, je cilj rešavanje opštih geoloških odnosa stenskih masa, i u specijalnim istraživanjima, gde je potrebno rešiti i detaljno upoznati prostorni položaj neke određene stenske mase (rudnog tela, vodopropusnog sloja, ekranizujućeg sloja kod ležišta nafte i sl.). </a:t>
            </a:r>
          </a:p>
          <a:p>
            <a:pPr eaLnBrk="1" hangingPunct="1"/>
            <a:endParaRPr lang="sr-Latn-CS"/>
          </a:p>
          <a:p>
            <a:pPr eaLnBrk="1" hangingPunct="1"/>
            <a:r>
              <a:rPr lang="sr-Latn-CS"/>
              <a:t>Ovo ispitivanje obuhvata:</a:t>
            </a:r>
          </a:p>
          <a:p>
            <a:pPr eaLnBrk="1" hangingPunct="1"/>
            <a:endParaRPr lang="sr-Latn-CS"/>
          </a:p>
          <a:p>
            <a:pPr lvl="2" eaLnBrk="1" hangingPunct="1">
              <a:buFontTx/>
              <a:buChar char="•"/>
            </a:pPr>
            <a:r>
              <a:rPr lang="sr-Latn-CS"/>
              <a:t> </a:t>
            </a:r>
            <a:r>
              <a:rPr lang="sr-Latn-CS">
                <a:solidFill>
                  <a:schemeClr val="bg2"/>
                </a:solidFill>
              </a:rPr>
              <a:t>određivanje položaja i mesta raseda,   </a:t>
            </a:r>
          </a:p>
          <a:p>
            <a:pPr lvl="2" eaLnBrk="1" hangingPunct="1">
              <a:buFontTx/>
              <a:buChar char="•"/>
            </a:pPr>
            <a:endParaRPr lang="sr-Latn-CS">
              <a:solidFill>
                <a:schemeClr val="bg2"/>
              </a:solidFill>
            </a:endParaRPr>
          </a:p>
          <a:p>
            <a:pPr lvl="2" eaLnBrk="1" hangingPunct="1">
              <a:buFontTx/>
              <a:buChar char="•"/>
            </a:pPr>
            <a:r>
              <a:rPr lang="sr-Latn-CS">
                <a:solidFill>
                  <a:schemeClr val="bg2"/>
                </a:solidFill>
              </a:rPr>
              <a:t> klasifikaciju raseda i </a:t>
            </a:r>
          </a:p>
          <a:p>
            <a:pPr lvl="2" eaLnBrk="1" hangingPunct="1">
              <a:buFontTx/>
              <a:buChar char="•"/>
            </a:pPr>
            <a:endParaRPr lang="sr-Latn-CS">
              <a:solidFill>
                <a:schemeClr val="bg2"/>
              </a:solidFill>
            </a:endParaRPr>
          </a:p>
          <a:p>
            <a:pPr lvl="2" eaLnBrk="1" hangingPunct="1">
              <a:buFontTx/>
              <a:buChar char="•"/>
            </a:pPr>
            <a:r>
              <a:rPr lang="sr-Latn-CS">
                <a:solidFill>
                  <a:schemeClr val="bg2"/>
                </a:solidFill>
              </a:rPr>
              <a:t> određivanje elemenata VCK</a:t>
            </a:r>
            <a:r>
              <a:rPr lang="en-US"/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47900" y="639763"/>
            <a:ext cx="426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 b="1">
                <a:solidFill>
                  <a:srgbClr val="009900"/>
                </a:solidFill>
              </a:rPr>
              <a:t>Terensko ispitivanje raseda</a:t>
            </a:r>
            <a:r>
              <a:rPr lang="en-US" sz="2400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755650" y="836613"/>
            <a:ext cx="80645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sr-Latn-CS"/>
              <a:t>S druge strane, na nekim rasednim površima strije su predstavljene fibroznim (vlaknastim) zrnima najčešće kvarca, kalcita ili hlorita. Rast zrna u rasednoj površi sa dužim osama u smeru kretanja blokova, može da bude posledica „crack-seal“ deformacionog mehanizma (deformacija mineralnih zrna zarobljenih u pukotinama ili neravninama rasedne površi) ili rezultat transfera mase unutar fluida koji je u obliku tankog filma razvučen preko rasedne površi. 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284538"/>
            <a:ext cx="4032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scan"/>
          <p:cNvPicPr>
            <a:picLocks noChangeAspect="1" noChangeArrowheads="1"/>
          </p:cNvPicPr>
          <p:nvPr/>
        </p:nvPicPr>
        <p:blipFill>
          <a:blip r:embed="rId3" cstate="print"/>
          <a:srcRect l="6511" t="19632" r="8807" b="19037"/>
          <a:stretch>
            <a:fillRect/>
          </a:stretch>
        </p:blipFill>
        <p:spPr bwMode="auto">
          <a:xfrm>
            <a:off x="4716463" y="3068638"/>
            <a:ext cx="41783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900113" y="1563688"/>
            <a:ext cx="4392612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sr-Latn-CS"/>
              <a:t>Drugi tip lineacije koja leži na rasednoj površi je b-lineacija. </a:t>
            </a:r>
          </a:p>
          <a:p>
            <a:pPr eaLnBrk="1" hangingPunct="1"/>
            <a:r>
              <a:rPr lang="sr-Latn-CS"/>
              <a:t>Ona je upravna na a-lineaciju u rasednoj površini, a predstavljena je sistemom kratkih asimetričnih stepenica. </a:t>
            </a:r>
          </a:p>
          <a:p>
            <a:pPr eaLnBrk="1" hangingPunct="1"/>
            <a:r>
              <a:rPr lang="sr-Latn-CS"/>
              <a:t>Ovo svojstvo se često naziva "stepeničast reljef" rasedne površi. </a:t>
            </a:r>
          </a:p>
          <a:p>
            <a:pPr eaLnBrk="1" hangingPunct="1"/>
            <a:endParaRPr lang="sr-Latn-CS"/>
          </a:p>
          <a:p>
            <a:pPr eaLnBrk="1" hangingPunct="1"/>
            <a:r>
              <a:rPr lang="sr-Latn-CS"/>
              <a:t>Nastaje trenjem blokova koje zaravnjuje neravnine rasedne površi pri kretanju i to asimetrično, tako da je više zaravnjena strana sa koje dolazi kretanje suprotnog bloka.</a:t>
            </a:r>
            <a:r>
              <a:rPr lang="en-US"/>
              <a:t> </a:t>
            </a:r>
          </a:p>
        </p:txBody>
      </p:sp>
      <p:pic>
        <p:nvPicPr>
          <p:cNvPr id="12291" name="Picture 6" descr="IM000158"/>
          <p:cNvPicPr>
            <a:picLocks noChangeAspect="1" noChangeArrowheads="1"/>
          </p:cNvPicPr>
          <p:nvPr/>
        </p:nvPicPr>
        <p:blipFill>
          <a:blip r:embed="rId2" cstate="print"/>
          <a:srcRect l="34964"/>
          <a:stretch>
            <a:fillRect/>
          </a:stretch>
        </p:blipFill>
        <p:spPr bwMode="auto">
          <a:xfrm>
            <a:off x="5292725" y="1484313"/>
            <a:ext cx="3419475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l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81359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50825" y="5249863"/>
            <a:ext cx="87487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i="1">
                <a:solidFill>
                  <a:srgbClr val="FF0000"/>
                </a:solidFill>
              </a:rPr>
              <a:t>Peraste p</a:t>
            </a:r>
            <a:r>
              <a:rPr lang="sr-Latn-CS" i="1">
                <a:solidFill>
                  <a:srgbClr val="FF0000"/>
                </a:solidFill>
              </a:rPr>
              <a:t>ukotine</a:t>
            </a:r>
            <a:r>
              <a:rPr lang="sr-Latn-CS" i="1"/>
              <a:t> uslovljene </a:t>
            </a:r>
            <a:r>
              <a:rPr lang="en-US" i="1"/>
              <a:t>dejstvom </a:t>
            </a:r>
            <a:r>
              <a:rPr lang="sr-Latn-CS" i="1"/>
              <a:t>spreg</a:t>
            </a:r>
            <a:r>
              <a:rPr lang="en-US" i="1"/>
              <a:t>a</a:t>
            </a:r>
            <a:r>
              <a:rPr lang="sr-Latn-CS" i="1"/>
              <a:t> sila: levo-peraste pukotine na području</a:t>
            </a:r>
            <a:br>
              <a:rPr lang="sr-Latn-CS" i="1"/>
            </a:br>
            <a:r>
              <a:rPr lang="en-US" i="1"/>
              <a:t>K</a:t>
            </a:r>
            <a:r>
              <a:rPr lang="sr-Latn-CS" i="1"/>
              <a:t>opaonika (Srbija), desno-rekostrukcija kretanja po rasedu na osnovu perastih pukotina</a:t>
            </a:r>
            <a:r>
              <a:rPr lang="sr-Latn-CS"/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80288" y="115888"/>
            <a:ext cx="1652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Predavanje br. 13</a:t>
            </a:r>
            <a:endParaRPr lang="en-US" sz="1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1692275" y="765175"/>
            <a:ext cx="6192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i="1" u="sng"/>
              <a:t>Sekundarne naborne strukture vezane za rasedanje</a:t>
            </a:r>
            <a:endParaRPr lang="sr-Latn-CS"/>
          </a:p>
          <a:p>
            <a:pPr>
              <a:buFontTx/>
              <a:buChar char="•"/>
            </a:pPr>
            <a:r>
              <a:rPr lang="sr-Latn-CS"/>
              <a:t> Tenzione pukotine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763713" y="1268413"/>
            <a:ext cx="61928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i="1" u="sng"/>
              <a:t>Sekundarne naborne strukture vezane za rasedanje</a:t>
            </a:r>
            <a:endParaRPr lang="sr-Latn-CS"/>
          </a:p>
          <a:p>
            <a:pPr>
              <a:buFontTx/>
              <a:buChar char="•"/>
            </a:pPr>
            <a:r>
              <a:rPr lang="sr-Latn-CS"/>
              <a:t>Povijanje glava slojeva</a:t>
            </a:r>
          </a:p>
          <a:p>
            <a:pPr>
              <a:buFontTx/>
              <a:buChar char="•"/>
            </a:pPr>
            <a:r>
              <a:rPr lang="sr-Latn-CS"/>
              <a:t> Sastav rasedne breče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print"/>
          <a:srcRect l="2687" t="6404" r="7860" b="11540"/>
          <a:stretch>
            <a:fillRect/>
          </a:stretch>
        </p:blipFill>
        <p:spPr bwMode="auto">
          <a:xfrm>
            <a:off x="1187450" y="5013325"/>
            <a:ext cx="30241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/>
          <a:srcRect l="52182" t="6480" r="1558"/>
          <a:stretch>
            <a:fillRect/>
          </a:stretch>
        </p:blipFill>
        <p:spPr bwMode="auto">
          <a:xfrm>
            <a:off x="4859338" y="4941888"/>
            <a:ext cx="280828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Резултат слика за stratification faults images kinematics"/>
          <p:cNvPicPr>
            <a:picLocks noChangeAspect="1" noChangeArrowheads="1"/>
          </p:cNvPicPr>
          <p:nvPr/>
        </p:nvPicPr>
        <p:blipFill>
          <a:blip r:embed="rId4" cstate="print"/>
          <a:srcRect l="36667" r="30000" b="60725"/>
          <a:stretch>
            <a:fillRect/>
          </a:stretch>
        </p:blipFill>
        <p:spPr bwMode="auto">
          <a:xfrm>
            <a:off x="2627313" y="2636838"/>
            <a:ext cx="370363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187450" y="1052513"/>
            <a:ext cx="7273925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sr-Latn-CS" sz="2000" b="1">
                <a:solidFill>
                  <a:srgbClr val="009900"/>
                </a:solidFill>
              </a:rPr>
              <a:t>Određivanje iznosa vektora celokupnog kretanja</a:t>
            </a:r>
            <a:r>
              <a:rPr lang="sr-Latn-CS" sz="2000" b="1"/>
              <a:t> 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endParaRPr lang="sr-Latn-CS" sz="2000" b="1"/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b="1"/>
              <a:t> </a:t>
            </a:r>
            <a:r>
              <a:rPr lang="sr-Latn-CS" sz="2000"/>
              <a:t>Kotiranom projekcijom ili rekonstrukcijom na mreži i u planu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/>
              <a:t> Jednostavan slučaj kada je sloj pomeren po pružanju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/>
              <a:t> Odnos presečnice i a –lineacije prema karakteru kretanja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/>
              <a:t> Vertikalan rased sa spuštenim blokom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/>
              <a:t> Rasednuti nabor, karakteristični slučajevi</a:t>
            </a:r>
          </a:p>
          <a:p>
            <a:pPr lvl="1" eaLnBrk="1" hangingPunct="1">
              <a:tabLst>
                <a:tab pos="5410200" algn="l"/>
              </a:tabLst>
            </a:pPr>
            <a:r>
              <a:rPr lang="sr-Latn-CS" sz="2000"/>
              <a:t>Na osnovu rastojanja na podini (povlati)</a:t>
            </a:r>
          </a:p>
          <a:p>
            <a:pPr lvl="1" eaLnBrk="1" hangingPunct="1">
              <a:tabLst>
                <a:tab pos="5410200" algn="l"/>
              </a:tabLst>
            </a:pPr>
            <a:r>
              <a:rPr lang="sr-Latn-CS" sz="2000"/>
              <a:t>Krila na suprotnim blokovima...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/>
              <a:t> Rasednuti nabor ako je rased vertikalan, dvojni profil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/>
              <a:t> Dubina do neke tačke ispod površine terena ili šarnira...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043608" y="702568"/>
            <a:ext cx="72739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sr-Latn-CS" sz="2000" b="1" dirty="0">
                <a:solidFill>
                  <a:srgbClr val="009900"/>
                </a:solidFill>
              </a:rPr>
              <a:t>Određivanje iznosa vektora celokupnog kretanja</a:t>
            </a:r>
            <a:r>
              <a:rPr lang="sr-Latn-CS" sz="2000" b="1" dirty="0"/>
              <a:t> 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 dirty="0" smtClean="0"/>
              <a:t> </a:t>
            </a:r>
            <a:r>
              <a:rPr lang="sr-Latn-CS" sz="2000" dirty="0"/>
              <a:t>Jednostavan slučaj kada je sloj pomeren po </a:t>
            </a:r>
            <a:r>
              <a:rPr lang="sr-Latn-CS" sz="2000" dirty="0" smtClean="0"/>
              <a:t>pružanju</a:t>
            </a:r>
            <a:r>
              <a:rPr lang="en-US" sz="2000" dirty="0" smtClean="0"/>
              <a:t> (</a:t>
            </a:r>
            <a:r>
              <a:rPr lang="sr-Latn-RS" sz="2000" dirty="0" smtClean="0"/>
              <a:t>slučaj kada a-linacija tone na suprotnu stranu od presečnice)</a:t>
            </a:r>
            <a:endParaRPr lang="sr-Latn-CS" sz="2000" dirty="0"/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endParaRPr lang="sr-Latn-CS" sz="2000" dirty="0"/>
          </a:p>
        </p:txBody>
      </p:sp>
      <p:pic>
        <p:nvPicPr>
          <p:cNvPr id="5" name="Picture 4" descr="VCK_s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" y="1340768"/>
            <a:ext cx="8793480" cy="517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96" y="541129"/>
            <a:ext cx="903649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en-US" sz="2000" b="1" dirty="0" err="1" smtClean="0">
                <a:solidFill>
                  <a:srgbClr val="009900"/>
                </a:solidFill>
              </a:rPr>
              <a:t>Rekonstrukcija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sr-Latn-CS" sz="2000" b="1" dirty="0" smtClean="0">
                <a:solidFill>
                  <a:srgbClr val="009900"/>
                </a:solidFill>
              </a:rPr>
              <a:t>vektora </a:t>
            </a:r>
            <a:r>
              <a:rPr lang="sr-Latn-CS" sz="2000" b="1" dirty="0">
                <a:solidFill>
                  <a:srgbClr val="009900"/>
                </a:solidFill>
              </a:rPr>
              <a:t>celokupnog kretanja</a:t>
            </a:r>
            <a:r>
              <a:rPr lang="sr-Latn-CS" sz="2000" b="1" dirty="0"/>
              <a:t> </a:t>
            </a:r>
            <a:r>
              <a:rPr lang="sr-Latn-CS" sz="2000" dirty="0" smtClean="0"/>
              <a:t>(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 raseda, EP sloja, E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Latn-RS" sz="2000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a-lin.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smerom kretanja blokova i rastojanje po pružanju raseda AB.</a:t>
            </a:r>
            <a:r>
              <a:rPr lang="sr-Latn-RS" sz="2000" dirty="0" smtClean="0"/>
              <a:t>)</a:t>
            </a:r>
            <a:endParaRPr lang="sr-Latn-CS" sz="2000" dirty="0"/>
          </a:p>
          <a:p>
            <a:pPr eaLnBrk="1" hangingPunct="1">
              <a:tabLst>
                <a:tab pos="5410200" algn="l"/>
              </a:tabLst>
            </a:pPr>
            <a:endParaRPr lang="sr-Latn-CS" sz="2000" dirty="0"/>
          </a:p>
        </p:txBody>
      </p:sp>
      <p:pic>
        <p:nvPicPr>
          <p:cNvPr id="4" name="Picture 3" descr="VCK_ss_rekonstrukcij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7" y="1046781"/>
            <a:ext cx="7632848" cy="57665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187624" y="476672"/>
            <a:ext cx="72739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sr-Latn-CS" sz="2000" b="1" dirty="0">
                <a:solidFill>
                  <a:srgbClr val="009900"/>
                </a:solidFill>
              </a:rPr>
              <a:t>Određivanje iznosa vektora celokupnog kretanja</a:t>
            </a:r>
            <a:r>
              <a:rPr lang="sr-Latn-CS" sz="2000" b="1" dirty="0"/>
              <a:t> 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 dirty="0" smtClean="0"/>
              <a:t> </a:t>
            </a:r>
            <a:r>
              <a:rPr lang="sr-Latn-CS" sz="2000" dirty="0"/>
              <a:t>Odnos presečnice i a –lineacije prema karakteru </a:t>
            </a:r>
            <a:r>
              <a:rPr lang="sr-Latn-CS" sz="2000" dirty="0" smtClean="0"/>
              <a:t>kretanja </a:t>
            </a:r>
            <a:r>
              <a:rPr lang="en-US" sz="2000" dirty="0" smtClean="0"/>
              <a:t>(</a:t>
            </a:r>
            <a:r>
              <a:rPr lang="sr-Latn-RS" sz="2000" dirty="0" smtClean="0"/>
              <a:t>slučaj kada a-linacija i presečnica tonu na istu stranu)</a:t>
            </a:r>
            <a:endParaRPr lang="sr-Latn-CS" sz="2000" dirty="0"/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endParaRPr lang="sr-Latn-CS" sz="2000" dirty="0"/>
          </a:p>
        </p:txBody>
      </p:sp>
      <p:pic>
        <p:nvPicPr>
          <p:cNvPr id="4" name="Picture 3" descr="vck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264" y="1700808"/>
            <a:ext cx="7757160" cy="5017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96" y="541129"/>
            <a:ext cx="903649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en-US" sz="2000" b="1" dirty="0" err="1" smtClean="0">
                <a:solidFill>
                  <a:srgbClr val="009900"/>
                </a:solidFill>
              </a:rPr>
              <a:t>Rekonstrukcija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sr-Latn-CS" sz="2000" b="1" dirty="0" smtClean="0">
                <a:solidFill>
                  <a:srgbClr val="009900"/>
                </a:solidFill>
              </a:rPr>
              <a:t>vektora </a:t>
            </a:r>
            <a:r>
              <a:rPr lang="sr-Latn-CS" sz="2000" b="1" dirty="0">
                <a:solidFill>
                  <a:srgbClr val="009900"/>
                </a:solidFill>
              </a:rPr>
              <a:t>celokupnog kretanja</a:t>
            </a:r>
            <a:r>
              <a:rPr lang="sr-Latn-CS" sz="2000" b="1" dirty="0"/>
              <a:t> </a:t>
            </a:r>
            <a:r>
              <a:rPr lang="sr-Latn-CS" sz="2000" dirty="0" smtClean="0"/>
              <a:t>(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 raseda, EP sloja, E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Latn-RS" sz="2000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a-lin.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smerom kretanja blokova i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raseda.</a:t>
            </a:r>
            <a:r>
              <a:rPr lang="sr-Latn-RS" sz="2000" dirty="0" smtClean="0"/>
              <a:t>)</a:t>
            </a:r>
            <a:endParaRPr lang="sr-Latn-CS" sz="2000" dirty="0"/>
          </a:p>
          <a:p>
            <a:pPr eaLnBrk="1" hangingPunct="1">
              <a:tabLst>
                <a:tab pos="5410200" algn="l"/>
              </a:tabLst>
            </a:pPr>
            <a:endParaRPr lang="sr-Latn-CS" sz="2000" dirty="0"/>
          </a:p>
        </p:txBody>
      </p:sp>
      <p:pic>
        <p:nvPicPr>
          <p:cNvPr id="7" name="Picture 6" descr="VCK_ss_rekonstrukcija_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215954"/>
            <a:ext cx="7632848" cy="55974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87624" y="476672"/>
            <a:ext cx="72739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sr-Latn-CS" sz="2000" b="1" dirty="0">
                <a:solidFill>
                  <a:srgbClr val="009900"/>
                </a:solidFill>
              </a:rPr>
              <a:t>Određivanje iznosa vektora celokupnog kretanja</a:t>
            </a:r>
            <a:r>
              <a:rPr lang="sr-Latn-CS" sz="2000" b="1" dirty="0"/>
              <a:t> 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 dirty="0" smtClean="0"/>
              <a:t> </a:t>
            </a:r>
            <a:r>
              <a:rPr lang="sr-Latn-CS" sz="2000" dirty="0"/>
              <a:t>Odnos presečnice i a –lineacije prema karakteru </a:t>
            </a:r>
            <a:r>
              <a:rPr lang="sr-Latn-CS" sz="2000" dirty="0" smtClean="0"/>
              <a:t>kretanja </a:t>
            </a:r>
            <a:r>
              <a:rPr lang="en-US" sz="2000" dirty="0" smtClean="0"/>
              <a:t>(</a:t>
            </a:r>
            <a:r>
              <a:rPr lang="sr-Latn-RS" sz="2000" dirty="0" smtClean="0"/>
              <a:t>slučaj kada a-linacija i presečnica tonu na istu stranu)</a:t>
            </a:r>
            <a:endParaRPr lang="sr-Latn-CS" sz="2000" dirty="0"/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endParaRPr lang="sr-Latn-CS" sz="2000" dirty="0"/>
          </a:p>
        </p:txBody>
      </p:sp>
      <p:pic>
        <p:nvPicPr>
          <p:cNvPr id="5" name="Picture 4" descr="vck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672" y="1620728"/>
            <a:ext cx="7534656" cy="512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187450" y="1636713"/>
            <a:ext cx="6408738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sr-Latn-CS" sz="2000" b="1"/>
              <a:t>1. Određivanje položaja i mesta raseda 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endParaRPr lang="sr-Latn-CS" sz="2000" b="1"/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r>
              <a:rPr lang="sr-Latn-CS" b="1"/>
              <a:t> </a:t>
            </a:r>
            <a:r>
              <a:rPr lang="sr-Latn-CS" sz="2000" i="1">
                <a:solidFill>
                  <a:schemeClr val="bg2"/>
                </a:solidFill>
              </a:rPr>
              <a:t>lociranje rasedne površi</a:t>
            </a:r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endParaRPr lang="sr-Latn-CS" sz="2000" i="1">
              <a:solidFill>
                <a:schemeClr val="bg2"/>
              </a:solidFill>
            </a:endParaRPr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 i="1">
                <a:solidFill>
                  <a:schemeClr val="bg2"/>
                </a:solidFill>
              </a:rPr>
              <a:t> detektovanje rasedna breča</a:t>
            </a:r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endParaRPr lang="sr-Latn-CS" sz="2000" i="1">
              <a:solidFill>
                <a:schemeClr val="bg2"/>
              </a:solidFill>
            </a:endParaRPr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 i="1">
                <a:solidFill>
                  <a:schemeClr val="bg2"/>
                </a:solidFill>
              </a:rPr>
              <a:t> ispitivanje satelitskih i aerosnimaka</a:t>
            </a:r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endParaRPr lang="sr-Latn-CS" sz="2000" i="1">
              <a:solidFill>
                <a:schemeClr val="bg2"/>
              </a:solidFill>
            </a:endParaRPr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 i="1">
                <a:solidFill>
                  <a:schemeClr val="bg2"/>
                </a:solidFill>
              </a:rPr>
              <a:t> geomorfološki kriterijum</a:t>
            </a:r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endParaRPr lang="sr-Latn-CS" sz="2000" i="1">
              <a:solidFill>
                <a:schemeClr val="bg2"/>
              </a:solidFill>
            </a:endParaRPr>
          </a:p>
          <a:p>
            <a:pPr lvl="1"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 i="1">
                <a:solidFill>
                  <a:schemeClr val="bg2"/>
                </a:solidFill>
              </a:rPr>
              <a:t> analiza geološke karte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endParaRPr lang="sr-Latn-CS" sz="2000" i="1">
              <a:solidFill>
                <a:schemeClr val="bg2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47900" y="639763"/>
            <a:ext cx="426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 b="1">
                <a:solidFill>
                  <a:srgbClr val="009900"/>
                </a:solidFill>
              </a:rPr>
              <a:t>Terensko ispitivanje raseda</a:t>
            </a:r>
            <a:r>
              <a:rPr lang="en-US" sz="2400">
                <a:solidFill>
                  <a:srgbClr val="0099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96" y="541129"/>
            <a:ext cx="903649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en-US" sz="2000" b="1" dirty="0" err="1" smtClean="0">
                <a:solidFill>
                  <a:srgbClr val="009900"/>
                </a:solidFill>
              </a:rPr>
              <a:t>Rekonstrukcija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sr-Latn-CS" sz="2000" b="1" dirty="0" smtClean="0">
                <a:solidFill>
                  <a:srgbClr val="009900"/>
                </a:solidFill>
              </a:rPr>
              <a:t>vektora </a:t>
            </a:r>
            <a:r>
              <a:rPr lang="sr-Latn-CS" sz="2000" b="1" dirty="0">
                <a:solidFill>
                  <a:srgbClr val="009900"/>
                </a:solidFill>
              </a:rPr>
              <a:t>celokupnog kretanja</a:t>
            </a:r>
            <a:r>
              <a:rPr lang="sr-Latn-CS" sz="2000" b="1" dirty="0"/>
              <a:t> </a:t>
            </a:r>
            <a:r>
              <a:rPr lang="sr-Latn-CS" sz="2000" dirty="0" smtClean="0"/>
              <a:t>(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 raseda, EP sloja, E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Latn-RS" sz="2000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a-lin.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smerom kretanja blokova i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raseda.</a:t>
            </a:r>
            <a:r>
              <a:rPr lang="sr-Latn-RS" sz="2000" dirty="0" smtClean="0"/>
              <a:t>)</a:t>
            </a:r>
            <a:endParaRPr lang="sr-Latn-CS" sz="2000" dirty="0"/>
          </a:p>
          <a:p>
            <a:pPr eaLnBrk="1" hangingPunct="1">
              <a:tabLst>
                <a:tab pos="5410200" algn="l"/>
              </a:tabLst>
            </a:pPr>
            <a:endParaRPr lang="sr-Latn-CS" sz="2000" dirty="0"/>
          </a:p>
        </p:txBody>
      </p:sp>
      <p:pic>
        <p:nvPicPr>
          <p:cNvPr id="4" name="Picture 3" descr="VCK_ss_rekonstrukcija_a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210996"/>
            <a:ext cx="7839726" cy="56023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7624" y="476672"/>
            <a:ext cx="727392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sr-Latn-CS" sz="2000" b="1" dirty="0">
                <a:solidFill>
                  <a:srgbClr val="009900"/>
                </a:solidFill>
              </a:rPr>
              <a:t>Određivanje iznosa vektora celokupnog kretanja</a:t>
            </a:r>
            <a:r>
              <a:rPr lang="sr-Latn-CS" sz="2000" b="1" dirty="0"/>
              <a:t> </a:t>
            </a:r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r>
              <a:rPr lang="sr-Latn-CS" sz="2000" dirty="0" smtClean="0"/>
              <a:t> </a:t>
            </a:r>
            <a:r>
              <a:rPr lang="sr-Latn-CS" sz="2000" dirty="0"/>
              <a:t>Odnos presečnice i a –lineacije prema karakteru </a:t>
            </a:r>
            <a:r>
              <a:rPr lang="sr-Latn-CS" sz="2000" dirty="0" smtClean="0"/>
              <a:t>kretanja </a:t>
            </a:r>
            <a:r>
              <a:rPr lang="en-US" sz="2000" dirty="0" smtClean="0"/>
              <a:t>(</a:t>
            </a:r>
            <a:r>
              <a:rPr lang="sr-Latn-RS" sz="2000" dirty="0" smtClean="0"/>
              <a:t>slučaj kada a-linacija i presečnica tonu na istu stranu)</a:t>
            </a:r>
            <a:endParaRPr lang="sr-Latn-CS" sz="2000" dirty="0"/>
          </a:p>
          <a:p>
            <a:pPr eaLnBrk="1" hangingPunct="1">
              <a:buFontTx/>
              <a:buChar char="•"/>
              <a:tabLst>
                <a:tab pos="5410200" algn="l"/>
              </a:tabLst>
            </a:pPr>
            <a:endParaRPr lang="sr-Latn-CS" sz="2000" dirty="0"/>
          </a:p>
        </p:txBody>
      </p:sp>
      <p:pic>
        <p:nvPicPr>
          <p:cNvPr id="6" name="Picture 5" descr="vck_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5256" y="1556720"/>
            <a:ext cx="7333488" cy="5184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496" y="541129"/>
            <a:ext cx="903649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en-US" sz="2000" b="1" dirty="0" err="1" smtClean="0">
                <a:solidFill>
                  <a:srgbClr val="009900"/>
                </a:solidFill>
              </a:rPr>
              <a:t>Rekonstrukcija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sr-Latn-CS" sz="2000" b="1" dirty="0" smtClean="0">
                <a:solidFill>
                  <a:srgbClr val="009900"/>
                </a:solidFill>
              </a:rPr>
              <a:t>vektora </a:t>
            </a:r>
            <a:r>
              <a:rPr lang="sr-Latn-CS" sz="2000" b="1" dirty="0">
                <a:solidFill>
                  <a:srgbClr val="009900"/>
                </a:solidFill>
              </a:rPr>
              <a:t>celokupnog kretanja</a:t>
            </a:r>
            <a:r>
              <a:rPr lang="sr-Latn-CS" sz="2000" b="1" dirty="0"/>
              <a:t> </a:t>
            </a:r>
            <a:r>
              <a:rPr lang="sr-Latn-CS" sz="2000" dirty="0" smtClean="0"/>
              <a:t>(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EP raseda, EP sloja, E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r-Latn-RS" sz="2000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a-lin.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smerom kretanja blokova i </a:t>
            </a:r>
            <a:r>
              <a:rPr lang="en-US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</a:t>
            </a:r>
            <a:r>
              <a:rPr lang="sr-Latn-R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raseda.</a:t>
            </a:r>
            <a:r>
              <a:rPr lang="sr-Latn-RS" sz="2000" dirty="0" smtClean="0"/>
              <a:t>)</a:t>
            </a:r>
            <a:endParaRPr lang="sr-Latn-CS" sz="2000" dirty="0"/>
          </a:p>
          <a:p>
            <a:pPr eaLnBrk="1" hangingPunct="1">
              <a:tabLst>
                <a:tab pos="5410200" algn="l"/>
              </a:tabLst>
            </a:pPr>
            <a:endParaRPr lang="sr-Latn-CS" sz="2000" dirty="0"/>
          </a:p>
        </p:txBody>
      </p:sp>
      <p:pic>
        <p:nvPicPr>
          <p:cNvPr id="4" name="Picture 3" descr="VCK_ss_rekonstrukcija_ab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1251710"/>
            <a:ext cx="7704856" cy="556166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23728" y="404664"/>
            <a:ext cx="561662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en-US" sz="2000" b="1" dirty="0" err="1" smtClean="0">
                <a:solidFill>
                  <a:srgbClr val="009900"/>
                </a:solidFill>
              </a:rPr>
              <a:t>Rekonstrukcija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kretanja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po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rasednoj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povr</a:t>
            </a:r>
            <a:r>
              <a:rPr lang="sr-Latn-RS" sz="2000" b="1" dirty="0" smtClean="0">
                <a:solidFill>
                  <a:srgbClr val="009900"/>
                </a:solidFill>
              </a:rPr>
              <a:t>š</a:t>
            </a:r>
            <a:r>
              <a:rPr lang="en-US" sz="2000" b="1" dirty="0" err="1" smtClean="0">
                <a:solidFill>
                  <a:srgbClr val="009900"/>
                </a:solidFill>
              </a:rPr>
              <a:t>i</a:t>
            </a:r>
            <a:endParaRPr lang="sr-Latn-CS" sz="2000" dirty="0"/>
          </a:p>
        </p:txBody>
      </p:sp>
      <p:pic>
        <p:nvPicPr>
          <p:cNvPr id="5" name="Picture 4" descr="Desni gravitacioni ras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69071"/>
            <a:ext cx="8172400" cy="58443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548680"/>
            <a:ext cx="79928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en-US" sz="2000" b="1" dirty="0" err="1" smtClean="0">
                <a:solidFill>
                  <a:srgbClr val="009900"/>
                </a:solidFill>
              </a:rPr>
              <a:t>Rekonstrukcija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kretanja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po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sr-Latn-RS" sz="2000" b="1" dirty="0" smtClean="0">
                <a:solidFill>
                  <a:srgbClr val="009900"/>
                </a:solidFill>
              </a:rPr>
              <a:t>VERTIKALNOJ </a:t>
            </a:r>
            <a:r>
              <a:rPr lang="en-US" sz="2000" b="1" dirty="0" err="1" smtClean="0">
                <a:solidFill>
                  <a:srgbClr val="009900"/>
                </a:solidFill>
              </a:rPr>
              <a:t>rasednoj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povr</a:t>
            </a:r>
            <a:r>
              <a:rPr lang="sr-Latn-RS" sz="2000" b="1" dirty="0" smtClean="0">
                <a:solidFill>
                  <a:srgbClr val="009900"/>
                </a:solidFill>
              </a:rPr>
              <a:t>š</a:t>
            </a:r>
            <a:r>
              <a:rPr lang="en-US" sz="2000" b="1" dirty="0" err="1" smtClean="0">
                <a:solidFill>
                  <a:srgbClr val="009900"/>
                </a:solidFill>
              </a:rPr>
              <a:t>i</a:t>
            </a:r>
            <a:endParaRPr lang="sr-Latn-CS" sz="2000" dirty="0"/>
          </a:p>
        </p:txBody>
      </p:sp>
      <p:pic>
        <p:nvPicPr>
          <p:cNvPr id="4" name="Picture 3" descr="VCK_Vertikalan RA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548" y="1551392"/>
            <a:ext cx="7994904" cy="47579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3568" y="548680"/>
            <a:ext cx="79928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tabLst>
                <a:tab pos="5410200" algn="l"/>
              </a:tabLst>
            </a:pPr>
            <a:r>
              <a:rPr lang="en-US" sz="2000" b="1" dirty="0" err="1" smtClean="0">
                <a:solidFill>
                  <a:srgbClr val="009900"/>
                </a:solidFill>
              </a:rPr>
              <a:t>Rekonstrukcija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kretanja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po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sr-Latn-RS" sz="2000" b="1" dirty="0" smtClean="0">
                <a:solidFill>
                  <a:srgbClr val="009900"/>
                </a:solidFill>
              </a:rPr>
              <a:t>VERTIKALNOJ </a:t>
            </a:r>
            <a:r>
              <a:rPr lang="en-US" sz="2000" b="1" dirty="0" err="1" smtClean="0">
                <a:solidFill>
                  <a:srgbClr val="009900"/>
                </a:solidFill>
              </a:rPr>
              <a:t>rasednoj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  <a:r>
              <a:rPr lang="en-US" sz="2000" b="1" dirty="0" err="1" smtClean="0">
                <a:solidFill>
                  <a:srgbClr val="009900"/>
                </a:solidFill>
              </a:rPr>
              <a:t>povr</a:t>
            </a:r>
            <a:r>
              <a:rPr lang="sr-Latn-RS" sz="2000" b="1" dirty="0" smtClean="0">
                <a:solidFill>
                  <a:srgbClr val="009900"/>
                </a:solidFill>
              </a:rPr>
              <a:t>š</a:t>
            </a:r>
            <a:r>
              <a:rPr lang="en-US" sz="2000" b="1" dirty="0" err="1" smtClean="0">
                <a:solidFill>
                  <a:srgbClr val="009900"/>
                </a:solidFill>
              </a:rPr>
              <a:t>i</a:t>
            </a:r>
            <a:endParaRPr lang="sr-Latn-CS" sz="2000" dirty="0"/>
          </a:p>
        </p:txBody>
      </p:sp>
      <p:pic>
        <p:nvPicPr>
          <p:cNvPr id="4" name="Picture 3" descr="VCK_Vertikalan RASED_rekon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72" y="985716"/>
            <a:ext cx="8028384" cy="57556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8313" y="1709738"/>
            <a:ext cx="8424862" cy="4486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1" hangingPunct="1">
              <a:tabLst>
                <a:tab pos="5410200" algn="l"/>
              </a:tabLst>
            </a:pPr>
            <a:r>
              <a:rPr lang="sr-Latn-CS" i="1">
                <a:solidFill>
                  <a:schemeClr val="bg2"/>
                </a:solidFill>
              </a:rPr>
              <a:t>Tektonske breče (rasedne breče) predstavljaju razlomljeni ili istrveni stenski materijal, koji je nastao drobljenjem stene domaćina pri kretanju rasednih blokova. Često se nalaze uz pojedinačne rasede, ali su još češće u rasednim zonama. </a:t>
            </a:r>
          </a:p>
          <a:p>
            <a:pPr lvl="1" eaLnBrk="1" hangingPunct="1">
              <a:tabLst>
                <a:tab pos="5410200" algn="l"/>
              </a:tabLst>
            </a:pPr>
            <a:endParaRPr lang="sr-Latn-CS" i="1">
              <a:solidFill>
                <a:schemeClr val="bg2"/>
              </a:solidFill>
            </a:endParaRPr>
          </a:p>
          <a:p>
            <a:pPr lvl="1" eaLnBrk="1" hangingPunct="1">
              <a:tabLst>
                <a:tab pos="5410200" algn="l"/>
              </a:tabLst>
            </a:pPr>
            <a:r>
              <a:rPr lang="sr-Latn-CS" i="1">
                <a:solidFill>
                  <a:schemeClr val="bg2"/>
                </a:solidFill>
              </a:rPr>
              <a:t>Tektonske breče najčešće diskordantno seku okolne stene, različite veličine i oblika odlomaka, najčešće uglastih (ukoliko im oblik nije promenjen trenjem pri kretanju između rasednih blokova), a vezivo je od istog materijala od kojeg su odlomci breče. Tektonske breče kod raseda sa velikom amplitudom kretanja, koje presecaju heterogene serije mogu biti i heterogene po sastavu.</a:t>
            </a:r>
            <a:r>
              <a:rPr lang="en-US">
                <a:solidFill>
                  <a:schemeClr val="bg2"/>
                </a:solidFill>
              </a:rPr>
              <a:t> </a:t>
            </a:r>
            <a:endParaRPr lang="sr-Latn-CS" i="1">
              <a:solidFill>
                <a:schemeClr val="bg2"/>
              </a:solidFill>
            </a:endParaRPr>
          </a:p>
          <a:p>
            <a:pPr lvl="1" eaLnBrk="1" hangingPunct="1">
              <a:tabLst>
                <a:tab pos="5410200" algn="l"/>
              </a:tabLst>
            </a:pPr>
            <a:endParaRPr lang="sr-Latn-CS" i="1"/>
          </a:p>
          <a:p>
            <a:pPr lvl="4">
              <a:buFontTx/>
              <a:buChar char="•"/>
              <a:tabLst>
                <a:tab pos="5410200" algn="l"/>
              </a:tabLst>
            </a:pPr>
            <a:r>
              <a:rPr lang="sr-Latn-CS" i="1"/>
              <a:t>sedimentne breče leže u određenom stratigrafskom horizontu i najčešće su vezane za površine diskordancije,</a:t>
            </a:r>
          </a:p>
          <a:p>
            <a:pPr lvl="4">
              <a:buFontTx/>
              <a:buChar char="•"/>
              <a:tabLst>
                <a:tab pos="5410200" algn="l"/>
              </a:tabLst>
            </a:pPr>
            <a:r>
              <a:rPr lang="sr-Latn-CS" i="1"/>
              <a:t>vulkanske breče se sastoje pretežno od piroklastičnog materijala od kojeg im je i vezivo,</a:t>
            </a:r>
            <a:endParaRPr lang="sr-Latn-CS" sz="2000" i="1">
              <a:solidFill>
                <a:schemeClr val="bg2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47900" y="639763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 b="1" dirty="0">
                <a:solidFill>
                  <a:srgbClr val="009900"/>
                </a:solidFill>
              </a:rPr>
              <a:t>Tektonske (rasedne) breče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ult breccia in Beekmantown limestone - Mountain Beltway - AGU Blog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4968552" cy="5006772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47900" y="639763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 b="1" dirty="0">
                <a:solidFill>
                  <a:srgbClr val="009900"/>
                </a:solidFill>
              </a:rPr>
              <a:t>Tektonske (rasedne) breče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5" name="Group 3"/>
          <p:cNvGraphicFramePr>
            <a:graphicFrameLocks noGrp="1"/>
          </p:cNvGraphicFramePr>
          <p:nvPr/>
        </p:nvGraphicFramePr>
        <p:xfrm>
          <a:off x="1835150" y="1844675"/>
          <a:ext cx="5762943" cy="4392616"/>
        </p:xfrm>
        <a:graphic>
          <a:graphicData uri="http://schemas.openxmlformats.org/drawingml/2006/table">
            <a:tbl>
              <a:tblPr/>
              <a:tblGrid>
                <a:gridCol w="208280"/>
                <a:gridCol w="2355850"/>
                <a:gridCol w="1284288"/>
                <a:gridCol w="1914525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neuređen sklop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uređen folijativan sklop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matriks (%)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50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nevezani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rasedna breča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fault gouge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513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vezani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pseudotahilit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kompaktna breča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0-10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kompaktna breča fine granulacije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kompaktna mikrobreča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protokataklazit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protomilonit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10-50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kataklazit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milonit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50-90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ultrakataklazit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ultramilonit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Courier New" pitchFamily="49" charset="0"/>
                        </a:rPr>
                        <a:t>90-100</a:t>
                      </a:r>
                      <a:endParaRPr kumimoji="0" lang="sr-Latn-C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94" name="Rectangle 51"/>
          <p:cNvSpPr>
            <a:spLocks noChangeArrowheads="1"/>
          </p:cNvSpPr>
          <p:nvPr/>
        </p:nvSpPr>
        <p:spPr bwMode="auto">
          <a:xfrm>
            <a:off x="4067175" y="1341438"/>
            <a:ext cx="3998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sr-Latn-CS">
                <a:solidFill>
                  <a:schemeClr val="bg2"/>
                </a:solidFill>
              </a:rPr>
              <a:t>podela rasednih stena po Sibson-u</a:t>
            </a:r>
            <a:r>
              <a:rPr lang="en-US"/>
              <a:t> </a:t>
            </a:r>
          </a:p>
        </p:txBody>
      </p:sp>
      <p:sp>
        <p:nvSpPr>
          <p:cNvPr id="6195" name="Text Box 53"/>
          <p:cNvSpPr txBox="1">
            <a:spLocks noChangeArrowheads="1"/>
          </p:cNvSpPr>
          <p:nvPr/>
        </p:nvSpPr>
        <p:spPr bwMode="auto">
          <a:xfrm>
            <a:off x="2247900" y="639763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 b="1">
                <a:solidFill>
                  <a:srgbClr val="009900"/>
                </a:solidFill>
              </a:rPr>
              <a:t>Tektonske (rasedne) breče</a:t>
            </a:r>
            <a:endParaRPr lang="en-US" sz="240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1"/>
          <p:cNvSpPr txBox="1">
            <a:spLocks noChangeArrowheads="1"/>
          </p:cNvSpPr>
          <p:nvPr/>
        </p:nvSpPr>
        <p:spPr bwMode="auto">
          <a:xfrm>
            <a:off x="2247900" y="639763"/>
            <a:ext cx="404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400" b="1">
                <a:solidFill>
                  <a:srgbClr val="009900"/>
                </a:solidFill>
              </a:rPr>
              <a:t>Tektonske (rasedne) breče</a:t>
            </a:r>
            <a:endParaRPr lang="en-US" sz="2400">
              <a:solidFill>
                <a:srgbClr val="009900"/>
              </a:solidFill>
            </a:endParaRPr>
          </a:p>
        </p:txBody>
      </p:sp>
      <p:pic>
        <p:nvPicPr>
          <p:cNvPr id="7171" name="Picture 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</a:blip>
          <a:srcRect l="3000" t="8498" r="3224" b="13614"/>
          <a:stretch>
            <a:fillRect/>
          </a:stretch>
        </p:blipFill>
        <p:spPr bwMode="auto">
          <a:xfrm>
            <a:off x="1187450" y="1916113"/>
            <a:ext cx="66960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47900" y="687388"/>
            <a:ext cx="397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000" b="1">
                <a:solidFill>
                  <a:srgbClr val="009900"/>
                </a:solidFill>
              </a:rPr>
              <a:t>Određivanje kretanja po rasedu</a:t>
            </a:r>
            <a:endParaRPr lang="en-US" sz="2000" b="1">
              <a:solidFill>
                <a:srgbClr val="009900"/>
              </a:solidFill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900113" y="1844675"/>
            <a:ext cx="78501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sr-Latn-CS"/>
              <a:t>Jedan od najindikativnijih kriterijuma jeste lineacija utvrđena a i b-lineacija na površi raseda. </a:t>
            </a:r>
          </a:p>
          <a:p>
            <a:pPr eaLnBrk="1" hangingPunct="1"/>
            <a:endParaRPr lang="sr-Latn-CS"/>
          </a:p>
          <a:p>
            <a:pPr eaLnBrk="1" hangingPunct="1"/>
            <a:r>
              <a:rPr lang="sr-Latn-CS"/>
              <a:t>Pored toga za determinaciju kretanja se može korisitit položaj sekundarnih rupturnih oblika i nabornih struktura vezanih za glavni rased ili rasednu zonu. </a:t>
            </a:r>
          </a:p>
          <a:p>
            <a:pPr eaLnBrk="1" hangingPunct="1"/>
            <a:endParaRPr lang="sr-Latn-CS"/>
          </a:p>
          <a:p>
            <a:pPr eaLnBrk="1" hangingPunct="1"/>
            <a:r>
              <a:rPr lang="sr-Latn-CS"/>
              <a:t>Od ostalih pokazatelja mogu se izdvojiti  tenzione (peraste) pukotine, povijanje glava slojeva i sastav rasednog materijala (gline i breče).</a:t>
            </a:r>
            <a:r>
              <a:rPr lang="en-US"/>
              <a:t>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627313" y="472440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sr-Latn-CS"/>
              <a:t> Strije i stepeničasti reljef (a i b-lineacija), intermitentni rasedi</a:t>
            </a:r>
          </a:p>
          <a:p>
            <a:pPr>
              <a:buFontTx/>
              <a:buChar char="•"/>
            </a:pPr>
            <a:r>
              <a:rPr lang="sr-Latn-CS"/>
              <a:t> Tenzione pukotine</a:t>
            </a:r>
          </a:p>
          <a:p>
            <a:pPr>
              <a:buFontTx/>
              <a:buChar char="•"/>
            </a:pPr>
            <a:r>
              <a:rPr lang="sr-Latn-CS"/>
              <a:t> Povijanje glava slojeva</a:t>
            </a:r>
          </a:p>
          <a:p>
            <a:pPr>
              <a:buFontTx/>
              <a:buChar char="•"/>
            </a:pPr>
            <a:r>
              <a:rPr lang="sr-Latn-CS"/>
              <a:t> Sastav rasedne breče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47900" y="687388"/>
            <a:ext cx="397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sr-Latn-CS" sz="2000" b="1">
                <a:solidFill>
                  <a:srgbClr val="009900"/>
                </a:solidFill>
              </a:rPr>
              <a:t>Određivanje kretanja po rasedu</a:t>
            </a:r>
            <a:endParaRPr lang="en-US" sz="2000" b="1">
              <a:solidFill>
                <a:srgbClr val="009900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11188" y="1341438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sr-Latn-CS"/>
              <a:t>Pravac i smer kretanja se najlakše i najtačnije određuje kada je rased izražen u vidu uglačane i dobro otkrivene površi. </a:t>
            </a:r>
          </a:p>
          <a:p>
            <a:pPr eaLnBrk="1" hangingPunct="1"/>
            <a:r>
              <a:rPr lang="sr-Latn-CS"/>
              <a:t>Takva površ se naziva rasedno ogledala (harniša). Ponekad, na rasednom ogledalu se mogu uočiti dva linearna elementa: a-lineacija i b-lineacija. Prvi tip lineacije označava sistem paralelnih brazdi ili strija, koje su nastale trenjem različitih izbočina o suprotni blok pri rasednom kretanju. </a:t>
            </a:r>
          </a:p>
        </p:txBody>
      </p:sp>
      <p:pic>
        <p:nvPicPr>
          <p:cNvPr id="9220" name="Picture 5" descr="str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141663"/>
            <a:ext cx="7345363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16013" y="476250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Verdana" pitchFamily="34" charset="0"/>
              </a:rPr>
              <a:t>Tragovi kretanja (a-lineacija)</a:t>
            </a:r>
            <a:endParaRPr lang="sr-Latn-C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Dolina Ravanice</a:t>
            </a:r>
          </a:p>
        </p:txBody>
      </p:sp>
      <p:pic>
        <p:nvPicPr>
          <p:cNvPr id="10243" name="Picture 3" descr="IM0001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628775"/>
            <a:ext cx="525780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IM0001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716338"/>
            <a:ext cx="37052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1366</TotalTime>
  <Words>964</Words>
  <Application>Microsoft Office PowerPoint</Application>
  <PresentationFormat>On-screen Show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Pixel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Dragana</dc:creator>
  <cp:lastModifiedBy>branislav</cp:lastModifiedBy>
  <cp:revision>97</cp:revision>
  <dcterms:created xsi:type="dcterms:W3CDTF">2008-10-31T18:43:09Z</dcterms:created>
  <dcterms:modified xsi:type="dcterms:W3CDTF">2020-12-23T19:40:29Z</dcterms:modified>
</cp:coreProperties>
</file>